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60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4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C85773-6743-4381-8680-DB708D5D5B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426100-6C63-40A6-9808-31A33E1819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Confusion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6204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21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 kern="1200" baseline="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yo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male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 days fever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PCP – strep/influenza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Decreased urine output and pain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Confusion, unsteady gait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Sent from UC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-U/a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-Strep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79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VS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BP 		125</a:t>
            </a:r>
          </a:p>
          <a:p>
            <a:r>
              <a:rPr lang="en-US" sz="2400" dirty="0" smtClean="0"/>
              <a:t>Temp 		39.2</a:t>
            </a:r>
          </a:p>
          <a:p>
            <a:r>
              <a:rPr lang="en-US" sz="2400" dirty="0" err="1" smtClean="0"/>
              <a:t>Resp</a:t>
            </a:r>
            <a:r>
              <a:rPr lang="en-US" sz="2400" dirty="0" smtClean="0"/>
              <a:t> 		20</a:t>
            </a:r>
          </a:p>
          <a:p>
            <a:r>
              <a:rPr lang="en-US" sz="2400" dirty="0" smtClean="0"/>
              <a:t>HR 		125</a:t>
            </a:r>
          </a:p>
        </p:txBody>
      </p:sp>
    </p:spTree>
    <p:extLst>
      <p:ext uri="{BB962C8B-B14F-4D97-AF65-F5344CB8AC3E}">
        <p14:creationId xmlns:p14="http://schemas.microsoft.com/office/powerpoint/2010/main" val="23192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Labs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CBC </a:t>
            </a:r>
            <a:r>
              <a:rPr lang="en-US" sz="2800" dirty="0" err="1" smtClean="0"/>
              <a:t>nml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CMP </a:t>
            </a:r>
            <a:r>
              <a:rPr lang="en-US" sz="2800" dirty="0" err="1" smtClean="0"/>
              <a:t>nml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Mono </a:t>
            </a:r>
            <a:r>
              <a:rPr lang="en-US" sz="2800" dirty="0" err="1" smtClean="0"/>
              <a:t>neg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Lactate </a:t>
            </a:r>
            <a:r>
              <a:rPr lang="en-US" sz="2800" dirty="0" err="1" smtClean="0"/>
              <a:t>Nml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CSF 45 nucleated cells, 70 protein,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nml</a:t>
            </a:r>
            <a:r>
              <a:rPr lang="en-US" sz="2800" baseline="0" dirty="0" smtClean="0"/>
              <a:t> glucose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04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6858000" cy="5973763"/>
          </a:xfrm>
        </p:spPr>
      </p:pic>
    </p:spTree>
    <p:extLst>
      <p:ext uri="{BB962C8B-B14F-4D97-AF65-F5344CB8AC3E}">
        <p14:creationId xmlns:p14="http://schemas.microsoft.com/office/powerpoint/2010/main" val="207138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D/C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Viral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meningoencephalitis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C3-T1 transverse myelitis due to above</a:t>
            </a:r>
          </a:p>
          <a:p>
            <a:pPr lvl="1"/>
            <a:r>
              <a:rPr lang="en-US" sz="4000" dirty="0" smtClean="0">
                <a:latin typeface="+mj-lt"/>
                <a:ea typeface="+mj-ea"/>
                <a:cs typeface="+mj-cs"/>
              </a:rPr>
              <a:t>Ataxia and LLE weakness due to myelitis</a:t>
            </a:r>
            <a:endParaRPr lang="en-US" sz="1600" dirty="0" smtClean="0">
              <a:effectLst/>
              <a:latin typeface="+mn-lt"/>
              <a:ea typeface="+mn-ea"/>
              <a:cs typeface="+mn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Urinary retention, resolved</a:t>
            </a:r>
            <a:endParaRPr lang="en-US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Diplopia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2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Transverse Myelitis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 smtClean="0"/>
              <a:t>30-60% idiopathic</a:t>
            </a:r>
          </a:p>
          <a:p>
            <a:pPr lvl="1"/>
            <a:r>
              <a:rPr lang="en-US" sz="2800" dirty="0" smtClean="0"/>
              <a:t>Usually preceded by viral illness</a:t>
            </a:r>
          </a:p>
          <a:p>
            <a:pPr lvl="1"/>
            <a:r>
              <a:rPr lang="en-US" sz="2800" dirty="0" smtClean="0"/>
              <a:t>Can precede MS</a:t>
            </a:r>
          </a:p>
          <a:p>
            <a:pPr lvl="1"/>
            <a:r>
              <a:rPr lang="en-US" sz="2800" dirty="0" smtClean="0"/>
              <a:t>TM longitudinally spinal 3+ vertebral segments + bilateral optic neuritis=</a:t>
            </a:r>
            <a:r>
              <a:rPr lang="en-US" sz="2800" dirty="0" err="1" smtClean="0"/>
              <a:t>neuromyelitis</a:t>
            </a:r>
            <a:r>
              <a:rPr lang="en-US" sz="2800" dirty="0" smtClean="0"/>
              <a:t> </a:t>
            </a:r>
            <a:r>
              <a:rPr lang="en-US" sz="2800" dirty="0" err="1" smtClean="0"/>
              <a:t>optica</a:t>
            </a:r>
            <a:endParaRPr lang="en-US" sz="2800" dirty="0" smtClean="0"/>
          </a:p>
          <a:p>
            <a:pPr lvl="1"/>
            <a:r>
              <a:rPr lang="en-US" sz="2800" dirty="0" smtClean="0"/>
              <a:t>Peak between the ages of 10 to 19 years</a:t>
            </a:r>
          </a:p>
        </p:txBody>
      </p:sp>
    </p:spTree>
    <p:extLst>
      <p:ext uri="{BB962C8B-B14F-4D97-AF65-F5344CB8AC3E}">
        <p14:creationId xmlns:p14="http://schemas.microsoft.com/office/powerpoint/2010/main" val="376017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Typical sensory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Pain</a:t>
            </a:r>
          </a:p>
          <a:p>
            <a:pPr lvl="0"/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Paresthesia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Autonomic symptoms </a:t>
            </a:r>
          </a:p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urinary urgency/bladder and bowel incontinence</a:t>
            </a:r>
          </a:p>
          <a:p>
            <a:pPr lvl="0"/>
            <a:r>
              <a:rPr lang="en-US" sz="4400" dirty="0">
                <a:latin typeface="+mj-lt"/>
                <a:ea typeface="+mj-ea"/>
                <a:cs typeface="+mj-cs"/>
              </a:rPr>
              <a:t>D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ifficulty or inability to void</a:t>
            </a:r>
          </a:p>
          <a:p>
            <a:pPr lvl="0"/>
            <a:r>
              <a:rPr lang="en-US" sz="4400" dirty="0">
                <a:latin typeface="+mj-lt"/>
                <a:ea typeface="+mj-ea"/>
                <a:cs typeface="+mj-cs"/>
              </a:rPr>
              <a:t>I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ncomplete evacuation and bowel constipation</a:t>
            </a:r>
          </a:p>
          <a:p>
            <a:pPr lvl="0"/>
            <a:r>
              <a:rPr lang="en-US" sz="4400" dirty="0">
                <a:latin typeface="+mj-lt"/>
                <a:ea typeface="+mj-ea"/>
                <a:cs typeface="+mj-cs"/>
              </a:rPr>
              <a:t>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exual dysfunction</a:t>
            </a:r>
          </a:p>
          <a:p>
            <a:pPr lvl="0"/>
            <a:r>
              <a:rPr lang="en-US" sz="4400" dirty="0">
                <a:latin typeface="+mj-lt"/>
                <a:ea typeface="+mj-ea"/>
                <a:cs typeface="+mj-cs"/>
              </a:rPr>
              <a:t>U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rinary retention may be the first sign of myelitis/myelopathy</a:t>
            </a:r>
          </a:p>
        </p:txBody>
      </p:sp>
    </p:spTree>
    <p:extLst>
      <p:ext uri="{BB962C8B-B14F-4D97-AF65-F5344CB8AC3E}">
        <p14:creationId xmlns:p14="http://schemas.microsoft.com/office/powerpoint/2010/main" val="364412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800" dirty="0" smtClean="0"/>
              <a:t>Outcomes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Most </a:t>
            </a:r>
            <a:r>
              <a:rPr lang="en-US" sz="3200" dirty="0"/>
              <a:t>patients </a:t>
            </a:r>
            <a:r>
              <a:rPr lang="en-US" sz="3200" dirty="0" smtClean="0"/>
              <a:t>have  partial recovery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Improvement 1-3 months, </a:t>
            </a:r>
            <a:r>
              <a:rPr lang="en-US" sz="3200" dirty="0"/>
              <a:t>and continues </a:t>
            </a:r>
            <a:r>
              <a:rPr lang="en-US" sz="3200" dirty="0" smtClean="0"/>
              <a:t>over </a:t>
            </a:r>
            <a:r>
              <a:rPr lang="en-US" sz="3200" dirty="0"/>
              <a:t>years.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40 </a:t>
            </a:r>
            <a:r>
              <a:rPr lang="en-US" sz="3200" dirty="0"/>
              <a:t>percent </a:t>
            </a:r>
            <a:r>
              <a:rPr lang="en-US" sz="3200" dirty="0" smtClean="0"/>
              <a:t>have persistent symptoms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Rapid </a:t>
            </a:r>
            <a:r>
              <a:rPr lang="en-US" sz="3200" dirty="0"/>
              <a:t>onset with complete paraplegia </a:t>
            </a:r>
            <a:r>
              <a:rPr lang="en-US" sz="3200" dirty="0" smtClean="0"/>
              <a:t>associated </a:t>
            </a:r>
            <a:r>
              <a:rPr lang="en-US" sz="3200" dirty="0"/>
              <a:t>with </a:t>
            </a:r>
            <a:r>
              <a:rPr lang="en-US" sz="3200" dirty="0" smtClean="0"/>
              <a:t>poor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6443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</TotalTime>
  <Words>165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Confusion</vt:lpstr>
      <vt:lpstr>21 yo male </vt:lpstr>
      <vt:lpstr>VS</vt:lpstr>
      <vt:lpstr>Labs</vt:lpstr>
      <vt:lpstr>PowerPoint Presentation</vt:lpstr>
      <vt:lpstr>D/C Diagnosis</vt:lpstr>
      <vt:lpstr>Transverse Myelitis </vt:lpstr>
      <vt:lpstr>Typical sensory symptoms </vt:lpstr>
      <vt:lpstr>Outcomes</vt:lpstr>
    </vt:vector>
  </TitlesOfParts>
  <Company>Overlake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rklein</dc:creator>
  <cp:lastModifiedBy>rklein</cp:lastModifiedBy>
  <cp:revision>8</cp:revision>
  <dcterms:created xsi:type="dcterms:W3CDTF">2016-05-12T01:52:39Z</dcterms:created>
  <dcterms:modified xsi:type="dcterms:W3CDTF">2016-05-12T04:27:28Z</dcterms:modified>
</cp:coreProperties>
</file>