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4" r:id="rId8"/>
    <p:sldId id="263" r:id="rId9"/>
    <p:sldId id="265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04" autoAdjust="0"/>
  </p:normalViewPr>
  <p:slideViewPr>
    <p:cSldViewPr>
      <p:cViewPr varScale="1">
        <p:scale>
          <a:sx n="63" d="100"/>
          <a:sy n="63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2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E1F6-C526-4CBD-976C-8DAFB88D8E2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8493-F178-4585-BA53-74CFC4895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E1F6-C526-4CBD-976C-8DAFB88D8E2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8493-F178-4585-BA53-74CFC4895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E1F6-C526-4CBD-976C-8DAFB88D8E2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8493-F178-4585-BA53-74CFC4895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E1F6-C526-4CBD-976C-8DAFB88D8E2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8493-F178-4585-BA53-74CFC4895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E1F6-C526-4CBD-976C-8DAFB88D8E2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8493-F178-4585-BA53-74CFC4895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E1F6-C526-4CBD-976C-8DAFB88D8E2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8493-F178-4585-BA53-74CFC48958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E1F6-C526-4CBD-976C-8DAFB88D8E2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8493-F178-4585-BA53-74CFC4895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E1F6-C526-4CBD-976C-8DAFB88D8E2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8493-F178-4585-BA53-74CFC4895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E1F6-C526-4CBD-976C-8DAFB88D8E2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8493-F178-4585-BA53-74CFC4895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E1F6-C526-4CBD-976C-8DAFB88D8E2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D8493-F178-4585-BA53-74CFC4895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E1F6-C526-4CBD-976C-8DAFB88D8E2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8493-F178-4585-BA53-74CFC4895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D71E1F6-C526-4CBD-976C-8DAFB88D8E2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D6D8493-F178-4585-BA53-74CFC48958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Cough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98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5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Signs and symptoms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endParaRPr lang="en-US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Fever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+mj-lt"/>
                <a:ea typeface="+mj-ea"/>
                <a:cs typeface="+mj-cs"/>
              </a:rPr>
              <a:t>C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hest pain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+mj-lt"/>
                <a:ea typeface="+mj-ea"/>
                <a:cs typeface="+mj-cs"/>
              </a:rPr>
              <a:t>S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hortness of breath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+mj-lt"/>
                <a:ea typeface="+mj-ea"/>
                <a:cs typeface="+mj-cs"/>
              </a:rPr>
              <a:t>C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ough/hemoptysis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+mj-lt"/>
                <a:ea typeface="+mj-ea"/>
                <a:cs typeface="+mj-cs"/>
              </a:rPr>
              <a:t>S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kin</a:t>
            </a:r>
          </a:p>
          <a:p>
            <a:pPr lvl="0"/>
            <a:endParaRPr lang="en-US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39610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Disseminated Infection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500" b="0" dirty="0">
                <a:latin typeface="+mj-lt"/>
                <a:ea typeface="+mj-ea"/>
                <a:cs typeface="+mj-cs"/>
              </a:rPr>
              <a:t>Brain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500" b="0" dirty="0">
                <a:latin typeface="+mj-lt"/>
                <a:ea typeface="+mj-ea"/>
                <a:cs typeface="+mj-cs"/>
              </a:rPr>
              <a:t>Eyes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500" b="0" dirty="0">
                <a:latin typeface="+mj-lt"/>
                <a:ea typeface="+mj-ea"/>
                <a:cs typeface="+mj-cs"/>
              </a:rPr>
              <a:t>Liver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500" b="0" dirty="0">
                <a:latin typeface="+mj-lt"/>
                <a:ea typeface="+mj-ea"/>
                <a:cs typeface="+mj-cs"/>
              </a:rPr>
              <a:t>Kidneys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500" b="0" dirty="0" err="1">
                <a:latin typeface="+mj-lt"/>
                <a:ea typeface="+mj-ea"/>
                <a:cs typeface="+mj-cs"/>
              </a:rPr>
              <a:t>Tracheobronchitis</a:t>
            </a:r>
            <a:endParaRPr lang="en-US" sz="4500" b="0" dirty="0">
              <a:latin typeface="+mj-lt"/>
              <a:ea typeface="+mj-ea"/>
              <a:cs typeface="+mj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500" b="0" dirty="0" err="1">
                <a:latin typeface="+mj-lt"/>
                <a:ea typeface="+mj-ea"/>
                <a:cs typeface="+mj-cs"/>
              </a:rPr>
              <a:t>Rhinosinusitis</a:t>
            </a:r>
            <a:endParaRPr lang="en-US" sz="4500" b="0" dirty="0">
              <a:latin typeface="+mj-lt"/>
              <a:ea typeface="+mj-ea"/>
              <a:cs typeface="+mj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500" b="0" dirty="0">
                <a:latin typeface="+mj-lt"/>
                <a:ea typeface="+mj-ea"/>
                <a:cs typeface="+mj-cs"/>
              </a:rPr>
              <a:t>Brain Abscess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500" b="0" dirty="0" err="1">
                <a:latin typeface="+mj-lt"/>
                <a:ea typeface="+mj-ea"/>
                <a:cs typeface="+mj-cs"/>
              </a:rPr>
              <a:t>Endophthalmitis</a:t>
            </a:r>
            <a:endParaRPr lang="en-US" sz="4500" b="0" dirty="0">
              <a:latin typeface="+mj-lt"/>
              <a:ea typeface="+mj-ea"/>
              <a:cs typeface="+mj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500" b="0" dirty="0" smtClean="0">
                <a:latin typeface="+mj-lt"/>
                <a:ea typeface="+mj-ea"/>
                <a:cs typeface="+mj-cs"/>
              </a:rPr>
              <a:t>Endocarditis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500" b="0" dirty="0" smtClean="0">
                <a:latin typeface="+mj-lt"/>
                <a:ea typeface="+mj-ea"/>
                <a:cs typeface="+mj-cs"/>
              </a:rPr>
              <a:t>Gastrointestinal </a:t>
            </a:r>
            <a:r>
              <a:rPr lang="en-US" sz="4500" b="0" dirty="0">
                <a:latin typeface="+mj-lt"/>
                <a:ea typeface="+mj-ea"/>
                <a:cs typeface="+mj-cs"/>
              </a:rPr>
              <a:t>Disease</a:t>
            </a:r>
          </a:p>
          <a:p>
            <a:pPr marL="402336" lvl="1" indent="-571500">
              <a:buFont typeface="Arial" panose="020B0604020202020204" pitchFamily="34" charset="0"/>
              <a:buChar char="•"/>
            </a:pPr>
            <a:r>
              <a:rPr 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Disseminated infection is associated with a very poor prognosis</a:t>
            </a:r>
          </a:p>
        </p:txBody>
      </p:sp>
    </p:spTree>
    <p:extLst>
      <p:ext uri="{BB962C8B-B14F-4D97-AF65-F5344CB8AC3E}">
        <p14:creationId xmlns:p14="http://schemas.microsoft.com/office/powerpoint/2010/main" val="1562769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0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36</a:t>
            </a:r>
            <a:r>
              <a:rPr lang="en-US" sz="4800" baseline="0" dirty="0" smtClean="0"/>
              <a:t> </a:t>
            </a:r>
            <a:r>
              <a:rPr lang="en-US" sz="4800" baseline="0" dirty="0" err="1" smtClean="0"/>
              <a:t>yo</a:t>
            </a:r>
            <a:r>
              <a:rPr lang="en-US" sz="4800" baseline="0" dirty="0" smtClean="0"/>
              <a:t> male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Shortness Of Breath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Chest Pain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Cough X 2 Days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Worse Lying Flat/Improved With Sitting Up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Fever, Chills, Vomiting, Diarrhea, Leg Pain, Leg Swelling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History Of Asthma Prior Pneumonia 2 Years Ago</a:t>
            </a:r>
          </a:p>
        </p:txBody>
      </p:sp>
    </p:spTree>
    <p:extLst>
      <p:ext uri="{BB962C8B-B14F-4D97-AF65-F5344CB8AC3E}">
        <p14:creationId xmlns:p14="http://schemas.microsoft.com/office/powerpoint/2010/main" val="305758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VS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BP              110/64</a:t>
            </a:r>
          </a:p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Pulse          62 </a:t>
            </a:r>
          </a:p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          36 °C</a:t>
            </a:r>
          </a:p>
          <a:p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18 </a:t>
            </a:r>
          </a:p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SpO2          97%</a:t>
            </a:r>
          </a:p>
        </p:txBody>
      </p:sp>
    </p:spTree>
    <p:extLst>
      <p:ext uri="{BB962C8B-B14F-4D97-AF65-F5344CB8AC3E}">
        <p14:creationId xmlns:p14="http://schemas.microsoft.com/office/powerpoint/2010/main" val="3560758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36" y="0"/>
            <a:ext cx="83151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1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-Flu</a:t>
            </a:r>
            <a:endParaRPr lang="en-US" sz="3200" dirty="0" smtClean="0">
              <a:effectLst/>
            </a:endParaRPr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-Trop</a:t>
            </a:r>
            <a:endParaRPr lang="en-US" dirty="0" smtClean="0">
              <a:effectLst/>
            </a:endParaRPr>
          </a:p>
          <a:p>
            <a:r>
              <a:rPr lang="en-US" dirty="0" smtClean="0"/>
              <a:t>Transferred to 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6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ER Labs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CMP </a:t>
            </a:r>
            <a:r>
              <a:rPr lang="en-US" sz="2800" dirty="0" err="1" smtClean="0"/>
              <a:t>nml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Sed</a:t>
            </a:r>
            <a:r>
              <a:rPr lang="en-US" sz="2800" dirty="0" smtClean="0"/>
              <a:t> rate 25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CRP 25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CBC </a:t>
            </a:r>
            <a:r>
              <a:rPr lang="en-US" sz="2800" dirty="0" err="1" smtClean="0"/>
              <a:t>nml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04664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effectLst/>
              </a:rPr>
              <a:t>Pig tail </a:t>
            </a:r>
            <a:r>
              <a:rPr lang="en-US" sz="3200" dirty="0" err="1" smtClean="0">
                <a:effectLst/>
              </a:rPr>
              <a:t>cath</a:t>
            </a:r>
            <a:r>
              <a:rPr lang="en-US" sz="3200" dirty="0" smtClean="0">
                <a:effectLst/>
              </a:rPr>
              <a:t> inserted by Pulmonary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effectLst/>
              </a:rPr>
              <a:t>Wedge resection of lung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err="1" smtClean="0">
                <a:effectLst/>
              </a:rPr>
              <a:t>Bx</a:t>
            </a:r>
            <a:r>
              <a:rPr lang="en-US" sz="3200" dirty="0" smtClean="0">
                <a:effectLst/>
              </a:rPr>
              <a:t> shows 2+ </a:t>
            </a:r>
            <a:r>
              <a:rPr lang="en-US" sz="3200" dirty="0" err="1" smtClean="0">
                <a:effectLst/>
              </a:rPr>
              <a:t>Aspergillus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fumigatus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547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 eaLnBrk="1" latinLnBrk="0" hangingPunct="1"/>
            <a:r>
              <a:rPr lang="en-US" sz="5400" dirty="0" err="1" smtClean="0"/>
              <a:t>Aspergilosis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71500" lvl="0" indent="-571500" rtl="0" eaLnBrk="1" latinLnBrk="0" hangingPunct="1">
              <a:buFont typeface="Arial" panose="020B0604020202020204" pitchFamily="34" charset="0"/>
              <a:buChar char="•"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Frequently from inhalation</a:t>
            </a:r>
            <a:endParaRPr lang="en-US" sz="4400" dirty="0" smtClean="0">
              <a:effectLst/>
            </a:endParaRPr>
          </a:p>
          <a:p>
            <a:pPr marL="571500" lvl="0" indent="-571500" rtl="0" eaLnBrk="1" latinLnBrk="0" hangingPunct="1">
              <a:buFont typeface="Arial" panose="020B0604020202020204" pitchFamily="34" charset="0"/>
              <a:buChar char="•"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Tissue invasion suggests immunosuppression</a:t>
            </a:r>
            <a:endParaRPr lang="en-US" dirty="0" smtClean="0">
              <a:effectLst/>
            </a:endParaRPr>
          </a:p>
          <a:p>
            <a:pPr marL="571500" lvl="0" indent="-571500" rtl="0" eaLnBrk="1" latinLnBrk="0" hangingPunct="1">
              <a:buFont typeface="Arial" panose="020B0604020202020204" pitchFamily="34" charset="0"/>
              <a:buChar char="•"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Hallmark of infection is vascular invasion with subsequent infarction and tissue necrosis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98319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Risk Factors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endParaRPr lang="en-US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Severe and prolonged neutropenia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Receipt of high doses of glucocorticoids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Drugs or conditions with Immunosuppression</a:t>
            </a:r>
            <a:endParaRPr lang="en-US" sz="40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endParaRPr lang="en-US" sz="40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0526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81</TotalTime>
  <Words>162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Cough</vt:lpstr>
      <vt:lpstr>36 yo male</vt:lpstr>
      <vt:lpstr>VS</vt:lpstr>
      <vt:lpstr>PowerPoint Presentation</vt:lpstr>
      <vt:lpstr>Labs</vt:lpstr>
      <vt:lpstr>ER Labs</vt:lpstr>
      <vt:lpstr>Inpatient</vt:lpstr>
      <vt:lpstr>Aspergilosis</vt:lpstr>
      <vt:lpstr>Risk Factors</vt:lpstr>
      <vt:lpstr>Signs and symptoms</vt:lpstr>
      <vt:lpstr>Disseminated Infection</vt:lpstr>
      <vt:lpstr>PowerPoint Presentation</vt:lpstr>
    </vt:vector>
  </TitlesOfParts>
  <Company>Overlake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Cough</dc:title>
  <dc:creator>rklein</dc:creator>
  <cp:lastModifiedBy>rklein</cp:lastModifiedBy>
  <cp:revision>7</cp:revision>
  <dcterms:created xsi:type="dcterms:W3CDTF">2016-05-12T02:56:52Z</dcterms:created>
  <dcterms:modified xsi:type="dcterms:W3CDTF">2016-05-12T04:27:54Z</dcterms:modified>
</cp:coreProperties>
</file>