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56" r:id="rId2"/>
    <p:sldId id="297" r:id="rId3"/>
    <p:sldId id="298" r:id="rId4"/>
    <p:sldId id="299" r:id="rId5"/>
    <p:sldId id="428" r:id="rId6"/>
    <p:sldId id="425" r:id="rId7"/>
    <p:sldId id="525" r:id="rId8"/>
    <p:sldId id="429" r:id="rId9"/>
    <p:sldId id="427" r:id="rId10"/>
    <p:sldId id="436" r:id="rId11"/>
    <p:sldId id="450" r:id="rId12"/>
    <p:sldId id="526" r:id="rId13"/>
    <p:sldId id="527" r:id="rId14"/>
    <p:sldId id="435" r:id="rId15"/>
    <p:sldId id="433" r:id="rId16"/>
    <p:sldId id="437" r:id="rId17"/>
    <p:sldId id="438" r:id="rId18"/>
    <p:sldId id="440" r:id="rId19"/>
    <p:sldId id="431" r:id="rId20"/>
    <p:sldId id="430" r:id="rId21"/>
    <p:sldId id="451" r:id="rId22"/>
    <p:sldId id="432" r:id="rId23"/>
    <p:sldId id="439" r:id="rId24"/>
    <p:sldId id="419" r:id="rId25"/>
    <p:sldId id="371" r:id="rId26"/>
    <p:sldId id="372" r:id="rId27"/>
    <p:sldId id="373" r:id="rId28"/>
    <p:sldId id="374" r:id="rId29"/>
    <p:sldId id="375" r:id="rId30"/>
    <p:sldId id="376" r:id="rId31"/>
    <p:sldId id="377" r:id="rId32"/>
    <p:sldId id="528" r:id="rId33"/>
    <p:sldId id="539" r:id="rId34"/>
    <p:sldId id="542" r:id="rId35"/>
    <p:sldId id="492" r:id="rId36"/>
    <p:sldId id="540" r:id="rId37"/>
    <p:sldId id="538" r:id="rId38"/>
    <p:sldId id="541" r:id="rId39"/>
    <p:sldId id="523" r:id="rId40"/>
  </p:sldIdLst>
  <p:sldSz cx="18288000" cy="10287000"/>
  <p:notesSz cx="6858000" cy="9144000"/>
  <p:embeddedFontLst>
    <p:embeddedFont>
      <p:font typeface="Adore The World" panose="020B0604020202020204" charset="-128"/>
      <p:regular r:id="rId42"/>
    </p:embeddedFont>
    <p:embeddedFont>
      <p:font typeface="Roboto" pitchFamily="2" charset="0"/>
      <p:regular r:id="rId43"/>
      <p:bold r:id="rId44"/>
      <p:italic r:id="rId45"/>
      <p:boldItalic r:id="rId46"/>
    </p:embeddedFont>
    <p:embeddedFont>
      <p:font typeface="Sweet Apricot"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5D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5" autoAdjust="0"/>
    <p:restoredTop sz="86397" autoAdjust="0"/>
  </p:normalViewPr>
  <p:slideViewPr>
    <p:cSldViewPr>
      <p:cViewPr varScale="1">
        <p:scale>
          <a:sx n="116" d="100"/>
          <a:sy n="116" d="100"/>
        </p:scale>
        <p:origin x="101" y="197"/>
      </p:cViewPr>
      <p:guideLst>
        <p:guide orient="horz" pos="2160"/>
        <p:guide pos="2880"/>
      </p:guideLst>
    </p:cSldViewPr>
  </p:slideViewPr>
  <p:outlineViewPr>
    <p:cViewPr>
      <p:scale>
        <a:sx n="33" d="100"/>
        <a:sy n="33" d="100"/>
      </p:scale>
      <p:origin x="0" y="-33283"/>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D51E03-1271-4FAA-9507-058D80331916}" type="datetimeFigureOut">
              <a:rPr lang="en-US" smtClean="0"/>
              <a:t>3/10/2026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531901-2A1B-4DA4-9DEC-56FC7C8D8981}" type="slidenum">
              <a:rPr lang="en-US" smtClean="0"/>
              <a:t>‹#›</a:t>
            </a:fld>
            <a:endParaRPr lang="en-US"/>
          </a:p>
        </p:txBody>
      </p:sp>
    </p:spTree>
    <p:extLst>
      <p:ext uri="{BB962C8B-B14F-4D97-AF65-F5344CB8AC3E}">
        <p14:creationId xmlns:p14="http://schemas.microsoft.com/office/powerpoint/2010/main" val="2516263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a:p>
        </p:txBody>
      </p:sp>
      <p:sp>
        <p:nvSpPr>
          <p:cNvPr id="3" name="Notes Placeholder 2"/>
          <p:cNvSpPr>
            <a:spLocks noGrp="1"/>
          </p:cNvSpPr>
          <p:nvPr>
            <p:ph type="body" sz="quarter" idx="3"/>
          </p:nvPr>
        </p:nvSpPr>
        <p:spPr/>
        <p:txBody>
          <a:bodyPr/>
          <a:lstStyle/>
          <a:p>
            <a:r>
              <a:t>Define acute abdomen; emphasize time sensitivity.</a:t>
            </a: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13615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a:p>
        </p:txBody>
      </p:sp>
      <p:sp>
        <p:nvSpPr>
          <p:cNvPr id="3" name="Notes Placeholder 2"/>
          <p:cNvSpPr>
            <a:spLocks noGrp="1"/>
          </p:cNvSpPr>
          <p:nvPr>
            <p:ph type="body" sz="quarter" idx="3"/>
          </p:nvPr>
        </p:nvSpPr>
        <p:spPr/>
        <p:txBody>
          <a:bodyPr/>
          <a:lstStyle/>
          <a:p>
            <a:r>
              <a:t>Discuss AAFP data and clinical application.</a:t>
            </a: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4241564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US"/>
          </a:p>
        </p:txBody>
      </p:sp>
      <p:sp>
        <p:nvSpPr>
          <p:cNvPr id="3" name="Notes Placeholder 2"/>
          <p:cNvSpPr>
            <a:spLocks noGrp="1"/>
          </p:cNvSpPr>
          <p:nvPr>
            <p:ph type="body" sz="quarter" idx="3"/>
          </p:nvPr>
        </p:nvSpPr>
        <p:spPr/>
        <p:txBody>
          <a:bodyPr/>
          <a:lstStyle/>
          <a:p>
            <a:r>
              <a:t>Explain laminated tool and bedside application.</a:t>
            </a: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822504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4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75239" y="-5315794"/>
            <a:ext cx="12927554" cy="18278033"/>
          </a:xfrm>
          <a:custGeom>
            <a:avLst/>
            <a:gdLst/>
            <a:ahLst/>
            <a:cxnLst/>
            <a:rect l="l" t="t" r="r" b="b"/>
            <a:pathLst>
              <a:path w="12927554" h="18278033">
                <a:moveTo>
                  <a:pt x="0" y="0"/>
                </a:moveTo>
                <a:lnTo>
                  <a:pt x="12927555" y="0"/>
                </a:lnTo>
                <a:lnTo>
                  <a:pt x="12927555" y="18278033"/>
                </a:lnTo>
                <a:lnTo>
                  <a:pt x="0" y="18278033"/>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879304" y="1936396"/>
            <a:ext cx="13940612" cy="5576245"/>
          </a:xfrm>
          <a:custGeom>
            <a:avLst/>
            <a:gdLst/>
            <a:ahLst/>
            <a:cxnLst/>
            <a:rect l="l" t="t" r="r" b="b"/>
            <a:pathLst>
              <a:path w="13940612" h="5576245">
                <a:moveTo>
                  <a:pt x="0" y="0"/>
                </a:moveTo>
                <a:lnTo>
                  <a:pt x="13940612" y="0"/>
                </a:lnTo>
                <a:lnTo>
                  <a:pt x="13940612" y="5576245"/>
                </a:lnTo>
                <a:lnTo>
                  <a:pt x="0" y="55762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6963376" y="6897557"/>
            <a:ext cx="3772467" cy="1982260"/>
          </a:xfrm>
          <a:custGeom>
            <a:avLst/>
            <a:gdLst/>
            <a:ahLst/>
            <a:cxnLst/>
            <a:rect l="l" t="t" r="r" b="b"/>
            <a:pathLst>
              <a:path w="3772467" h="1982260">
                <a:moveTo>
                  <a:pt x="0" y="0"/>
                </a:moveTo>
                <a:lnTo>
                  <a:pt x="3772468" y="0"/>
                </a:lnTo>
                <a:lnTo>
                  <a:pt x="3772468" y="1982260"/>
                </a:lnTo>
                <a:lnTo>
                  <a:pt x="0" y="19822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5"/>
          <p:cNvGrpSpPr/>
          <p:nvPr/>
        </p:nvGrpSpPr>
        <p:grpSpPr>
          <a:xfrm>
            <a:off x="5284529" y="8046041"/>
            <a:ext cx="7718942" cy="1125908"/>
            <a:chOff x="0" y="0"/>
            <a:chExt cx="2032972" cy="296536"/>
          </a:xfrm>
        </p:grpSpPr>
        <p:sp>
          <p:nvSpPr>
            <p:cNvPr id="6" name="Freeform 6"/>
            <p:cNvSpPr/>
            <p:nvPr/>
          </p:nvSpPr>
          <p:spPr>
            <a:xfrm>
              <a:off x="0" y="0"/>
              <a:ext cx="2032972" cy="296536"/>
            </a:xfrm>
            <a:custGeom>
              <a:avLst/>
              <a:gdLst/>
              <a:ahLst/>
              <a:cxnLst/>
              <a:rect l="l" t="t" r="r" b="b"/>
              <a:pathLst>
                <a:path w="2032972" h="296536">
                  <a:moveTo>
                    <a:pt x="1829772" y="0"/>
                  </a:moveTo>
                  <a:cubicBezTo>
                    <a:pt x="1941997" y="0"/>
                    <a:pt x="2032972" y="66382"/>
                    <a:pt x="2032972" y="148268"/>
                  </a:cubicBezTo>
                  <a:cubicBezTo>
                    <a:pt x="2032972" y="230154"/>
                    <a:pt x="1941997" y="296536"/>
                    <a:pt x="1829772" y="296536"/>
                  </a:cubicBezTo>
                  <a:lnTo>
                    <a:pt x="203200" y="296536"/>
                  </a:lnTo>
                  <a:cubicBezTo>
                    <a:pt x="90976" y="296536"/>
                    <a:pt x="0" y="230154"/>
                    <a:pt x="0" y="148268"/>
                  </a:cubicBezTo>
                  <a:cubicBezTo>
                    <a:pt x="0" y="66382"/>
                    <a:pt x="90976" y="0"/>
                    <a:pt x="203200" y="0"/>
                  </a:cubicBezTo>
                  <a:close/>
                </a:path>
              </a:pathLst>
            </a:custGeom>
            <a:solidFill>
              <a:srgbClr val="FFFAF2"/>
            </a:solidFill>
            <a:ln w="57150" cap="sq">
              <a:solidFill>
                <a:srgbClr val="000000"/>
              </a:solidFill>
              <a:prstDash val="solid"/>
              <a:miter/>
            </a:ln>
          </p:spPr>
          <p:txBody>
            <a:bodyPr/>
            <a:lstStyle/>
            <a:p>
              <a:endParaRPr lang="en-US"/>
            </a:p>
          </p:txBody>
        </p:sp>
        <p:sp>
          <p:nvSpPr>
            <p:cNvPr id="7" name="TextBox 7"/>
            <p:cNvSpPr txBox="1"/>
            <p:nvPr/>
          </p:nvSpPr>
          <p:spPr>
            <a:xfrm>
              <a:off x="0" y="-28575"/>
              <a:ext cx="2032972" cy="325111"/>
            </a:xfrm>
            <a:prstGeom prst="rect">
              <a:avLst/>
            </a:prstGeom>
          </p:spPr>
          <p:txBody>
            <a:bodyPr lIns="50800" tIns="50800" rIns="50800" bIns="50800" rtlCol="0" anchor="ctr"/>
            <a:lstStyle/>
            <a:p>
              <a:pPr algn="ctr">
                <a:lnSpc>
                  <a:spcPts val="3080"/>
                </a:lnSpc>
              </a:pPr>
              <a:endParaRPr/>
            </a:p>
          </p:txBody>
        </p:sp>
      </p:grpSp>
      <p:sp>
        <p:nvSpPr>
          <p:cNvPr id="8" name="TextBox 8"/>
          <p:cNvSpPr txBox="1"/>
          <p:nvPr/>
        </p:nvSpPr>
        <p:spPr>
          <a:xfrm>
            <a:off x="1879304" y="2989344"/>
            <a:ext cx="14529392" cy="3902158"/>
          </a:xfrm>
          <a:prstGeom prst="rect">
            <a:avLst/>
          </a:prstGeom>
        </p:spPr>
        <p:txBody>
          <a:bodyPr lIns="0" tIns="0" rIns="0" bIns="0" rtlCol="0" anchor="t">
            <a:spAutoFit/>
          </a:bodyPr>
          <a:lstStyle/>
          <a:p>
            <a:pPr algn="ctr">
              <a:lnSpc>
                <a:spcPts val="9733"/>
              </a:lnSpc>
            </a:pPr>
            <a:endParaRPr lang="en-US" sz="11061" spc="320" dirty="0">
              <a:solidFill>
                <a:srgbClr val="090001"/>
              </a:solidFill>
              <a:latin typeface="Sweet Apricot"/>
              <a:ea typeface="Sweet Apricot"/>
              <a:cs typeface="Sweet Apricot"/>
              <a:sym typeface="Sweet Apricot"/>
            </a:endParaRPr>
          </a:p>
          <a:p>
            <a:pPr algn="ctr">
              <a:lnSpc>
                <a:spcPts val="19004"/>
              </a:lnSpc>
            </a:pPr>
            <a:endParaRPr lang="en-US" sz="21596" spc="626" dirty="0">
              <a:solidFill>
                <a:srgbClr val="F65DBB"/>
              </a:solidFill>
              <a:latin typeface="Sweet Apricot"/>
              <a:ea typeface="Sweet Apricot"/>
              <a:cs typeface="Sweet Apricot"/>
              <a:sym typeface="Sweet Apricot"/>
            </a:endParaRPr>
          </a:p>
        </p:txBody>
      </p:sp>
      <p:sp>
        <p:nvSpPr>
          <p:cNvPr id="9" name="Freeform 9"/>
          <p:cNvSpPr/>
          <p:nvPr/>
        </p:nvSpPr>
        <p:spPr>
          <a:xfrm flipH="1">
            <a:off x="14166145" y="580403"/>
            <a:ext cx="6186309" cy="16516845"/>
          </a:xfrm>
          <a:custGeom>
            <a:avLst/>
            <a:gdLst/>
            <a:ahLst/>
            <a:cxnLst/>
            <a:rect l="l" t="t" r="r" b="b"/>
            <a:pathLst>
              <a:path w="6186309" h="16516845">
                <a:moveTo>
                  <a:pt x="6186310" y="0"/>
                </a:moveTo>
                <a:lnTo>
                  <a:pt x="0" y="0"/>
                </a:lnTo>
                <a:lnTo>
                  <a:pt x="0" y="16516845"/>
                </a:lnTo>
                <a:lnTo>
                  <a:pt x="6186310" y="16516845"/>
                </a:lnTo>
                <a:lnTo>
                  <a:pt x="618631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3542103" y="580403"/>
            <a:ext cx="8179258" cy="17104912"/>
          </a:xfrm>
          <a:custGeom>
            <a:avLst/>
            <a:gdLst/>
            <a:ahLst/>
            <a:cxnLst/>
            <a:rect l="l" t="t" r="r" b="b"/>
            <a:pathLst>
              <a:path w="8179258" h="17104912">
                <a:moveTo>
                  <a:pt x="0" y="0"/>
                </a:moveTo>
                <a:lnTo>
                  <a:pt x="8179258" y="0"/>
                </a:lnTo>
                <a:lnTo>
                  <a:pt x="8179258" y="17104912"/>
                </a:lnTo>
                <a:lnTo>
                  <a:pt x="0" y="171049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1" name="Group 11"/>
          <p:cNvGrpSpPr/>
          <p:nvPr/>
        </p:nvGrpSpPr>
        <p:grpSpPr>
          <a:xfrm>
            <a:off x="8201467" y="770903"/>
            <a:ext cx="1885066" cy="1885066"/>
            <a:chOff x="0" y="0"/>
            <a:chExt cx="2513421" cy="2513421"/>
          </a:xfrm>
        </p:grpSpPr>
        <p:grpSp>
          <p:nvGrpSpPr>
            <p:cNvPr id="12" name="Group 12"/>
            <p:cNvGrpSpPr/>
            <p:nvPr/>
          </p:nvGrpSpPr>
          <p:grpSpPr>
            <a:xfrm>
              <a:off x="370859" y="370859"/>
              <a:ext cx="1771704" cy="177170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AF2"/>
              </a:solidFill>
            </p:spPr>
            <p:txBody>
              <a:bodyPr/>
              <a:lstStyle/>
              <a:p>
                <a:endParaRPr lang="en-US"/>
              </a:p>
            </p:txBody>
          </p:sp>
          <p:sp>
            <p:nvSpPr>
              <p:cNvPr id="14" name="TextBox 14"/>
              <p:cNvSpPr txBox="1"/>
              <p:nvPr/>
            </p:nvSpPr>
            <p:spPr>
              <a:xfrm>
                <a:off x="76200" y="47625"/>
                <a:ext cx="660400" cy="688975"/>
              </a:xfrm>
              <a:prstGeom prst="rect">
                <a:avLst/>
              </a:prstGeom>
            </p:spPr>
            <p:txBody>
              <a:bodyPr lIns="50800" tIns="50800" rIns="50800" bIns="50800" rtlCol="0" anchor="ctr"/>
              <a:lstStyle/>
              <a:p>
                <a:pPr algn="ctr">
                  <a:lnSpc>
                    <a:spcPts val="3080"/>
                  </a:lnSpc>
                </a:pPr>
                <a:endParaRPr/>
              </a:p>
            </p:txBody>
          </p:sp>
        </p:grpSp>
        <p:sp>
          <p:nvSpPr>
            <p:cNvPr id="15" name="Freeform 15"/>
            <p:cNvSpPr/>
            <p:nvPr/>
          </p:nvSpPr>
          <p:spPr>
            <a:xfrm>
              <a:off x="0" y="0"/>
              <a:ext cx="2513421" cy="2513421"/>
            </a:xfrm>
            <a:custGeom>
              <a:avLst/>
              <a:gdLst/>
              <a:ahLst/>
              <a:cxnLst/>
              <a:rect l="l" t="t" r="r" b="b"/>
              <a:pathLst>
                <a:path w="2513421" h="2513421">
                  <a:moveTo>
                    <a:pt x="0" y="0"/>
                  </a:moveTo>
                  <a:lnTo>
                    <a:pt x="2513421" y="0"/>
                  </a:lnTo>
                  <a:lnTo>
                    <a:pt x="2513421" y="2513421"/>
                  </a:lnTo>
                  <a:lnTo>
                    <a:pt x="0" y="25134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16" name="TextBox 16"/>
          <p:cNvSpPr txBox="1"/>
          <p:nvPr/>
        </p:nvSpPr>
        <p:spPr>
          <a:xfrm>
            <a:off x="6799659" y="8013048"/>
            <a:ext cx="4688681" cy="791050"/>
          </a:xfrm>
          <a:prstGeom prst="rect">
            <a:avLst/>
          </a:prstGeom>
        </p:spPr>
        <p:txBody>
          <a:bodyPr lIns="0" tIns="0" rIns="0" bIns="0" rtlCol="0" anchor="t">
            <a:spAutoFit/>
          </a:bodyPr>
          <a:lstStyle/>
          <a:p>
            <a:pPr algn="ctr">
              <a:lnSpc>
                <a:spcPts val="7279"/>
              </a:lnSpc>
            </a:pPr>
            <a:r>
              <a:rPr lang="en-US" sz="5199" dirty="0">
                <a:solidFill>
                  <a:srgbClr val="090001"/>
                </a:solidFill>
                <a:latin typeface="Adore The World"/>
                <a:ea typeface="Adore The World"/>
                <a:cs typeface="Adore The World"/>
                <a:sym typeface="Adore The World"/>
              </a:rPr>
              <a:t>By Ross Klein</a:t>
            </a:r>
          </a:p>
        </p:txBody>
      </p:sp>
      <p:sp>
        <p:nvSpPr>
          <p:cNvPr id="17" name="TextBox 16">
            <a:extLst>
              <a:ext uri="{FF2B5EF4-FFF2-40B4-BE49-F238E27FC236}">
                <a16:creationId xmlns:a16="http://schemas.microsoft.com/office/drawing/2014/main" id="{718BC5F1-9DD0-5295-7F02-9961C84EE1DC}"/>
              </a:ext>
            </a:extLst>
          </p:cNvPr>
          <p:cNvSpPr txBox="1"/>
          <p:nvPr/>
        </p:nvSpPr>
        <p:spPr>
          <a:xfrm>
            <a:off x="4876800" y="2655969"/>
            <a:ext cx="8915400" cy="1754326"/>
          </a:xfrm>
          <a:prstGeom prst="rect">
            <a:avLst/>
          </a:prstGeom>
          <a:noFill/>
        </p:spPr>
        <p:txBody>
          <a:bodyPr wrap="square" rtlCol="0">
            <a:spAutoFit/>
          </a:bodyPr>
          <a:lstStyle/>
          <a:p>
            <a:pPr algn="ctr"/>
            <a:r>
              <a:rPr lang="en-US" sz="3600">
                <a:solidFill>
                  <a:srgbClr val="F65DBB"/>
                </a:solidFill>
                <a:latin typeface="Roboto" pitchFamily="2" charset="0"/>
                <a:ea typeface="Roboto" pitchFamily="2" charset="0"/>
              </a:rPr>
              <a:t>Sick vs </a:t>
            </a:r>
            <a:r>
              <a:rPr lang="en-US" sz="3600" dirty="0">
                <a:solidFill>
                  <a:srgbClr val="F65DBB"/>
                </a:solidFill>
                <a:latin typeface="Roboto" pitchFamily="2" charset="0"/>
                <a:ea typeface="Roboto" pitchFamily="2" charset="0"/>
              </a:rPr>
              <a:t>Not Sick?!?</a:t>
            </a:r>
          </a:p>
          <a:p>
            <a:pPr algn="ctr"/>
            <a:endParaRPr lang="en-US" sz="3600" dirty="0">
              <a:solidFill>
                <a:srgbClr val="F65DBB"/>
              </a:solidFill>
              <a:latin typeface="Roboto" pitchFamily="2" charset="0"/>
              <a:ea typeface="Roboto" pitchFamily="2" charset="0"/>
            </a:endParaRPr>
          </a:p>
          <a:p>
            <a:pPr algn="ctr"/>
            <a:r>
              <a:rPr lang="en-US" sz="3600" b="1" u="sng" dirty="0">
                <a:solidFill>
                  <a:srgbClr val="F65DBB"/>
                </a:solidFill>
                <a:latin typeface="Roboto" pitchFamily="2" charset="0"/>
                <a:ea typeface="Roboto" pitchFamily="2" charset="0"/>
              </a:rPr>
              <a:t>Who !!!   Will !!!  Win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animEffect transition="in" filter="barn(inVertical)">
                                      <p:cBhvr>
                                        <p:cTn id="7" dur="125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B2517-C66A-B74B-ABDA-773CAB30547E}"/>
              </a:ext>
            </a:extLst>
          </p:cNvPr>
          <p:cNvSpPr>
            <a:spLocks noGrp="1"/>
          </p:cNvSpPr>
          <p:nvPr>
            <p:ph type="title"/>
          </p:nvPr>
        </p:nvSpPr>
        <p:spPr/>
        <p:txBody>
          <a:bodyPr/>
          <a:lstStyle/>
          <a:p>
            <a:r>
              <a:rPr lang="en-US" dirty="0"/>
              <a:t>What Do I Do?</a:t>
            </a:r>
          </a:p>
        </p:txBody>
      </p:sp>
      <p:sp>
        <p:nvSpPr>
          <p:cNvPr id="3" name="Content Placeholder 2">
            <a:extLst>
              <a:ext uri="{FF2B5EF4-FFF2-40B4-BE49-F238E27FC236}">
                <a16:creationId xmlns:a16="http://schemas.microsoft.com/office/drawing/2014/main" id="{1D9AA360-FF1F-757A-321D-D5E1FB1A9068}"/>
              </a:ext>
            </a:extLst>
          </p:cNvPr>
          <p:cNvSpPr>
            <a:spLocks noGrp="1"/>
          </p:cNvSpPr>
          <p:nvPr>
            <p:ph idx="1"/>
          </p:nvPr>
        </p:nvSpPr>
        <p:spPr>
          <a:xfrm>
            <a:off x="457200" y="1600200"/>
            <a:ext cx="6019800" cy="8686800"/>
          </a:xfrm>
        </p:spPr>
        <p:txBody>
          <a:bodyPr>
            <a:normAutofit/>
          </a:bodyPr>
          <a:lstStyle/>
          <a:p>
            <a:r>
              <a:rPr lang="en-US" dirty="0"/>
              <a:t>Colitis : CBC, CT</a:t>
            </a:r>
          </a:p>
          <a:p>
            <a:r>
              <a:rPr lang="en-US" dirty="0"/>
              <a:t>Diverticulitis: CBC, CT</a:t>
            </a:r>
          </a:p>
          <a:p>
            <a:r>
              <a:rPr lang="en-US" dirty="0"/>
              <a:t>Mystery abdominal pain</a:t>
            </a:r>
          </a:p>
          <a:p>
            <a:r>
              <a:rPr lang="en-US" dirty="0"/>
              <a:t>Constipation: Never</a:t>
            </a:r>
          </a:p>
          <a:p>
            <a:r>
              <a:rPr lang="en-US" dirty="0"/>
              <a:t>Inflammatory bowel/irritable bowel </a:t>
            </a:r>
            <a:r>
              <a:rPr lang="en-US" dirty="0" err="1"/>
              <a:t>Hx</a:t>
            </a:r>
            <a:r>
              <a:rPr lang="en-US" dirty="0"/>
              <a:t>: GI</a:t>
            </a:r>
          </a:p>
          <a:p>
            <a:r>
              <a:rPr lang="en-US" dirty="0"/>
              <a:t>Renal colic : Urine, CT</a:t>
            </a:r>
          </a:p>
          <a:p>
            <a:r>
              <a:rPr lang="en-US" dirty="0"/>
              <a:t>Pyelonephritis Urine, CT </a:t>
            </a:r>
          </a:p>
          <a:p>
            <a:r>
              <a:rPr lang="en-US" dirty="0"/>
              <a:t>Hernia: Exam, US, CT</a:t>
            </a:r>
          </a:p>
          <a:p>
            <a:r>
              <a:rPr lang="en-US" dirty="0"/>
              <a:t>Pancreatitis: Lipase, CT</a:t>
            </a:r>
          </a:p>
          <a:p>
            <a:r>
              <a:rPr lang="en-US" dirty="0"/>
              <a:t>Appendicitis: CBC, CT</a:t>
            </a:r>
          </a:p>
          <a:p>
            <a:r>
              <a:rPr lang="en-US" dirty="0"/>
              <a:t>Obstruction: CBC, CT</a:t>
            </a:r>
          </a:p>
          <a:p>
            <a:r>
              <a:rPr lang="en-US" dirty="0"/>
              <a:t>Mesenteric Ischemia: CBC, CO2 (acidosis), Lactic Acid</a:t>
            </a:r>
          </a:p>
          <a:p>
            <a:endParaRPr lang="en-US" dirty="0"/>
          </a:p>
        </p:txBody>
      </p:sp>
      <p:sp>
        <p:nvSpPr>
          <p:cNvPr id="4" name="Content Placeholder 2">
            <a:extLst>
              <a:ext uri="{FF2B5EF4-FFF2-40B4-BE49-F238E27FC236}">
                <a16:creationId xmlns:a16="http://schemas.microsoft.com/office/drawing/2014/main" id="{4D3125E7-FD10-057D-C15E-0B5C4DDE32D5}"/>
              </a:ext>
            </a:extLst>
          </p:cNvPr>
          <p:cNvSpPr txBox="1">
            <a:spLocks/>
          </p:cNvSpPr>
          <p:nvPr/>
        </p:nvSpPr>
        <p:spPr>
          <a:xfrm>
            <a:off x="7315200" y="1600200"/>
            <a:ext cx="8458200" cy="86868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AAA: CT, D-dimer</a:t>
            </a:r>
          </a:p>
          <a:p>
            <a:r>
              <a:rPr lang="en-US" dirty="0"/>
              <a:t>Hepatitis: LFT, Mono, Hep panel STD (Fitzhugh- Curtis, capsule around liver)</a:t>
            </a:r>
          </a:p>
          <a:p>
            <a:r>
              <a:rPr lang="en-US" dirty="0"/>
              <a:t>Pancreatitis: CT, Lipase</a:t>
            </a:r>
          </a:p>
          <a:p>
            <a:r>
              <a:rPr lang="en-US" dirty="0"/>
              <a:t>Cholelithiasis: CT, US, MRCP, ERCP</a:t>
            </a:r>
          </a:p>
          <a:p>
            <a:r>
              <a:rPr lang="en-US" dirty="0"/>
              <a:t>GERD/Gastritis: Hmmm. </a:t>
            </a:r>
          </a:p>
          <a:p>
            <a:r>
              <a:rPr lang="en-US" dirty="0"/>
              <a:t>SBO/LBO: CT</a:t>
            </a:r>
          </a:p>
          <a:p>
            <a:pPr marL="0" indent="0">
              <a:buNone/>
            </a:pPr>
            <a:endParaRPr lang="en-US" dirty="0"/>
          </a:p>
          <a:p>
            <a:pPr marL="0" indent="0">
              <a:buNone/>
            </a:pPr>
            <a:r>
              <a:rPr lang="en-US" dirty="0"/>
              <a:t>Male:  </a:t>
            </a:r>
          </a:p>
          <a:p>
            <a:r>
              <a:rPr lang="en-US" dirty="0"/>
              <a:t>Testicular torsion: Urine, STD, US</a:t>
            </a:r>
          </a:p>
          <a:p>
            <a:pPr marL="0" indent="0">
              <a:buNone/>
            </a:pPr>
            <a:endParaRPr lang="en-US" dirty="0"/>
          </a:p>
          <a:p>
            <a:pPr marL="0" indent="0">
              <a:buNone/>
            </a:pPr>
            <a:r>
              <a:rPr lang="en-US" dirty="0"/>
              <a:t>Female:</a:t>
            </a:r>
          </a:p>
          <a:p>
            <a:r>
              <a:rPr lang="en-US" dirty="0"/>
              <a:t>Ovarian cyst/torsion/rupture: CBC, US</a:t>
            </a:r>
          </a:p>
          <a:p>
            <a:r>
              <a:rPr lang="en-US" dirty="0"/>
              <a:t>Pregnancy, ectopic,  or corpus luteum cyst: Pregnancy/Quant HCG</a:t>
            </a:r>
          </a:p>
          <a:p>
            <a:r>
              <a:rPr lang="en-US" dirty="0"/>
              <a:t>PID: </a:t>
            </a:r>
            <a:r>
              <a:rPr lang="en-US" dirty="0" err="1"/>
              <a:t>Vag</a:t>
            </a:r>
            <a:r>
              <a:rPr lang="en-US" dirty="0"/>
              <a:t> Exam, CT (US)</a:t>
            </a:r>
          </a:p>
          <a:p>
            <a:pPr lvl="1"/>
            <a:endParaRPr lang="en-US" dirty="0"/>
          </a:p>
          <a:p>
            <a:endParaRPr lang="en-US" dirty="0"/>
          </a:p>
        </p:txBody>
      </p:sp>
    </p:spTree>
    <p:extLst>
      <p:ext uri="{BB962C8B-B14F-4D97-AF65-F5344CB8AC3E}">
        <p14:creationId xmlns:p14="http://schemas.microsoft.com/office/powerpoint/2010/main" val="66552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247B-1BEC-3FBD-0F19-B0D8CB6C8552}"/>
              </a:ext>
            </a:extLst>
          </p:cNvPr>
          <p:cNvSpPr>
            <a:spLocks noGrp="1"/>
          </p:cNvSpPr>
          <p:nvPr>
            <p:ph type="title"/>
          </p:nvPr>
        </p:nvSpPr>
        <p:spPr>
          <a:xfrm>
            <a:off x="3124200" y="266700"/>
            <a:ext cx="8229600" cy="1143000"/>
          </a:xfrm>
        </p:spPr>
        <p:txBody>
          <a:bodyPr/>
          <a:lstStyle/>
          <a:p>
            <a:r>
              <a:rPr lang="en-US" dirty="0"/>
              <a:t>What Shows What?</a:t>
            </a:r>
          </a:p>
        </p:txBody>
      </p:sp>
      <p:sp>
        <p:nvSpPr>
          <p:cNvPr id="3" name="Content Placeholder 2">
            <a:extLst>
              <a:ext uri="{FF2B5EF4-FFF2-40B4-BE49-F238E27FC236}">
                <a16:creationId xmlns:a16="http://schemas.microsoft.com/office/drawing/2014/main" id="{BF80F821-2CF1-1C95-779C-6B1DC87F7913}"/>
              </a:ext>
            </a:extLst>
          </p:cNvPr>
          <p:cNvSpPr>
            <a:spLocks noGrp="1"/>
          </p:cNvSpPr>
          <p:nvPr>
            <p:ph idx="1"/>
          </p:nvPr>
        </p:nvSpPr>
        <p:spPr>
          <a:xfrm>
            <a:off x="647700" y="647700"/>
            <a:ext cx="4953000" cy="8267700"/>
          </a:xfrm>
        </p:spPr>
        <p:txBody>
          <a:bodyPr>
            <a:noAutofit/>
          </a:bodyPr>
          <a:lstStyle/>
          <a:p>
            <a:r>
              <a:rPr lang="en-US" sz="2800" dirty="0"/>
              <a:t>CBC:</a:t>
            </a:r>
          </a:p>
          <a:p>
            <a:pPr lvl="1"/>
            <a:r>
              <a:rPr lang="en-US" dirty="0"/>
              <a:t>Colitis</a:t>
            </a:r>
          </a:p>
          <a:p>
            <a:pPr lvl="1"/>
            <a:r>
              <a:rPr lang="en-US" dirty="0"/>
              <a:t>Diverticulitis</a:t>
            </a:r>
          </a:p>
          <a:p>
            <a:pPr lvl="1"/>
            <a:r>
              <a:rPr lang="en-US" dirty="0"/>
              <a:t>Appendicitis</a:t>
            </a:r>
          </a:p>
          <a:p>
            <a:pPr lvl="1"/>
            <a:r>
              <a:rPr lang="en-US" dirty="0"/>
              <a:t>Pyelonephritis</a:t>
            </a:r>
          </a:p>
          <a:p>
            <a:pPr lvl="1"/>
            <a:r>
              <a:rPr lang="en-US" dirty="0"/>
              <a:t>Ischemia</a:t>
            </a:r>
          </a:p>
          <a:p>
            <a:r>
              <a:rPr lang="en-US" sz="2800" dirty="0"/>
              <a:t>Chemistry</a:t>
            </a:r>
          </a:p>
          <a:p>
            <a:pPr lvl="1"/>
            <a:r>
              <a:rPr lang="en-US" dirty="0"/>
              <a:t>Acidosis</a:t>
            </a:r>
          </a:p>
          <a:p>
            <a:pPr lvl="1"/>
            <a:r>
              <a:rPr lang="en-US" dirty="0"/>
              <a:t>Renal changes</a:t>
            </a:r>
          </a:p>
          <a:p>
            <a:r>
              <a:rPr lang="en-US" sz="2800" dirty="0"/>
              <a:t>LFT</a:t>
            </a:r>
          </a:p>
          <a:p>
            <a:pPr lvl="1"/>
            <a:r>
              <a:rPr lang="en-US" dirty="0"/>
              <a:t>Hepatitis</a:t>
            </a:r>
          </a:p>
          <a:p>
            <a:pPr lvl="1"/>
            <a:r>
              <a:rPr lang="en-US" dirty="0"/>
              <a:t>Chole</a:t>
            </a:r>
          </a:p>
          <a:p>
            <a:r>
              <a:rPr lang="en-US" sz="2800" dirty="0"/>
              <a:t>Lipase</a:t>
            </a:r>
          </a:p>
          <a:p>
            <a:pPr lvl="1"/>
            <a:r>
              <a:rPr lang="en-US" dirty="0"/>
              <a:t>Pancreatitis</a:t>
            </a:r>
          </a:p>
          <a:p>
            <a:r>
              <a:rPr lang="en-US" sz="2800" dirty="0"/>
              <a:t>Urine</a:t>
            </a:r>
          </a:p>
          <a:p>
            <a:pPr lvl="1"/>
            <a:r>
              <a:rPr lang="en-US" dirty="0" err="1"/>
              <a:t>Pyelo</a:t>
            </a:r>
            <a:endParaRPr lang="en-US" dirty="0"/>
          </a:p>
          <a:p>
            <a:pPr lvl="1"/>
            <a:r>
              <a:rPr lang="en-US" dirty="0"/>
              <a:t>Urolith</a:t>
            </a:r>
          </a:p>
        </p:txBody>
      </p:sp>
      <p:sp>
        <p:nvSpPr>
          <p:cNvPr id="4" name="Content Placeholder 2">
            <a:extLst>
              <a:ext uri="{FF2B5EF4-FFF2-40B4-BE49-F238E27FC236}">
                <a16:creationId xmlns:a16="http://schemas.microsoft.com/office/drawing/2014/main" id="{18A02FBC-4FCF-1E8A-6FB3-2BC355AE010C}"/>
              </a:ext>
            </a:extLst>
          </p:cNvPr>
          <p:cNvSpPr txBox="1">
            <a:spLocks/>
          </p:cNvSpPr>
          <p:nvPr/>
        </p:nvSpPr>
        <p:spPr>
          <a:xfrm>
            <a:off x="8915400" y="1600200"/>
            <a:ext cx="6019800" cy="79629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t>CT</a:t>
            </a:r>
          </a:p>
          <a:p>
            <a:pPr lvl="1"/>
            <a:r>
              <a:rPr lang="en-US" sz="3600" dirty="0"/>
              <a:t>Colitis</a:t>
            </a:r>
          </a:p>
          <a:p>
            <a:pPr lvl="1"/>
            <a:r>
              <a:rPr lang="en-US" sz="3600" dirty="0"/>
              <a:t>Diverticulitis</a:t>
            </a:r>
          </a:p>
          <a:p>
            <a:pPr lvl="1"/>
            <a:r>
              <a:rPr lang="en-US" sz="3600" dirty="0"/>
              <a:t>Appendicitis</a:t>
            </a:r>
          </a:p>
          <a:p>
            <a:pPr lvl="1"/>
            <a:r>
              <a:rPr lang="en-US" sz="3600" dirty="0"/>
              <a:t>Pyelonephritis</a:t>
            </a:r>
          </a:p>
          <a:p>
            <a:pPr lvl="1"/>
            <a:r>
              <a:rPr lang="en-US" sz="3600" dirty="0"/>
              <a:t>PID</a:t>
            </a:r>
          </a:p>
          <a:p>
            <a:pPr lvl="1"/>
            <a:r>
              <a:rPr lang="en-US" sz="3600" dirty="0"/>
              <a:t>Urolith</a:t>
            </a:r>
          </a:p>
          <a:p>
            <a:pPr lvl="1"/>
            <a:r>
              <a:rPr lang="en-US" sz="3600" dirty="0"/>
              <a:t>Ischemia</a:t>
            </a:r>
          </a:p>
          <a:p>
            <a:pPr lvl="1"/>
            <a:r>
              <a:rPr lang="en-US" sz="3600" dirty="0"/>
              <a:t>Ovarian Path</a:t>
            </a:r>
          </a:p>
          <a:p>
            <a:pPr lvl="1"/>
            <a:r>
              <a:rPr lang="en-US" sz="3600" dirty="0"/>
              <a:t>Pancreatitis</a:t>
            </a:r>
          </a:p>
          <a:p>
            <a:pPr lvl="1"/>
            <a:r>
              <a:rPr lang="en-US" sz="3600" dirty="0"/>
              <a:t>Hernia</a:t>
            </a:r>
          </a:p>
        </p:txBody>
      </p:sp>
    </p:spTree>
    <p:extLst>
      <p:ext uri="{BB962C8B-B14F-4D97-AF65-F5344CB8AC3E}">
        <p14:creationId xmlns:p14="http://schemas.microsoft.com/office/powerpoint/2010/main" val="2869400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0" dur="10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p:cTn id="4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7"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48" dur="1000"/>
                                        <p:tgtEl>
                                          <p:spTgt spid="3">
                                            <p:txEl>
                                              <p:pRg st="6" end="6"/>
                                            </p:txEl>
                                          </p:spTgt>
                                        </p:tgtEl>
                                      </p:cBhvr>
                                    </p:animEffect>
                                  </p:childTnLst>
                                </p:cTn>
                              </p:par>
                              <p:par>
                                <p:cTn id="49" presetID="31" presetClass="entr" presetSubtype="0" fill="hold"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 calcmode="lin" valueType="num">
                                      <p:cBhvr>
                                        <p:cTn id="51"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2"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3"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54" dur="1000"/>
                                        <p:tgtEl>
                                          <p:spTgt spid="3">
                                            <p:txEl>
                                              <p:pRg st="7" end="7"/>
                                            </p:txEl>
                                          </p:spTgt>
                                        </p:tgtEl>
                                      </p:cBhvr>
                                    </p:animEffect>
                                  </p:childTnLst>
                                </p:cTn>
                              </p:par>
                              <p:par>
                                <p:cTn id="55" presetID="31" presetClass="entr" presetSubtype="0" fill="hold" nodeType="with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 calcmode="lin" valueType="num">
                                      <p:cBhvr>
                                        <p:cTn id="57"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59"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60" dur="1000"/>
                                        <p:tgtEl>
                                          <p:spTgt spid="3">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3">
                                            <p:txEl>
                                              <p:pRg st="9" end="9"/>
                                            </p:txEl>
                                          </p:spTgt>
                                        </p:tgtEl>
                                        <p:attrNameLst>
                                          <p:attrName>style.visibility</p:attrName>
                                        </p:attrNameLst>
                                      </p:cBhvr>
                                      <p:to>
                                        <p:strVal val="visible"/>
                                      </p:to>
                                    </p:set>
                                    <p:anim calcmode="lin" valueType="num">
                                      <p:cBhvr>
                                        <p:cTn id="65"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6"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67"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68" dur="1000"/>
                                        <p:tgtEl>
                                          <p:spTgt spid="3">
                                            <p:txEl>
                                              <p:pRg st="9" end="9"/>
                                            </p:txEl>
                                          </p:spTgt>
                                        </p:tgtEl>
                                      </p:cBhvr>
                                    </p:animEffect>
                                  </p:childTnLst>
                                </p:cTn>
                              </p:par>
                              <p:par>
                                <p:cTn id="69" presetID="31" presetClass="entr" presetSubtype="0" fill="hold" nodeType="withEffect">
                                  <p:stCondLst>
                                    <p:cond delay="0"/>
                                  </p:stCondLst>
                                  <p:childTnLst>
                                    <p:set>
                                      <p:cBhvr>
                                        <p:cTn id="70" dur="1" fill="hold">
                                          <p:stCondLst>
                                            <p:cond delay="0"/>
                                          </p:stCondLst>
                                        </p:cTn>
                                        <p:tgtEl>
                                          <p:spTgt spid="3">
                                            <p:txEl>
                                              <p:pRg st="10" end="10"/>
                                            </p:txEl>
                                          </p:spTgt>
                                        </p:tgtEl>
                                        <p:attrNameLst>
                                          <p:attrName>style.visibility</p:attrName>
                                        </p:attrNameLst>
                                      </p:cBhvr>
                                      <p:to>
                                        <p:strVal val="visible"/>
                                      </p:to>
                                    </p:set>
                                    <p:anim calcmode="lin" valueType="num">
                                      <p:cBhvr>
                                        <p:cTn id="71"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2"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73"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74" dur="1000"/>
                                        <p:tgtEl>
                                          <p:spTgt spid="3">
                                            <p:txEl>
                                              <p:pRg st="10" end="10"/>
                                            </p:txEl>
                                          </p:spTgt>
                                        </p:tgtEl>
                                      </p:cBhvr>
                                    </p:animEffect>
                                  </p:childTnLst>
                                </p:cTn>
                              </p:par>
                              <p:par>
                                <p:cTn id="75" presetID="31" presetClass="entr" presetSubtype="0" fill="hold" nodeType="withEffect">
                                  <p:stCondLst>
                                    <p:cond delay="0"/>
                                  </p:stCondLst>
                                  <p:childTnLst>
                                    <p:set>
                                      <p:cBhvr>
                                        <p:cTn id="76" dur="1" fill="hold">
                                          <p:stCondLst>
                                            <p:cond delay="0"/>
                                          </p:stCondLst>
                                        </p:cTn>
                                        <p:tgtEl>
                                          <p:spTgt spid="3">
                                            <p:txEl>
                                              <p:pRg st="11" end="11"/>
                                            </p:txEl>
                                          </p:spTgt>
                                        </p:tgtEl>
                                        <p:attrNameLst>
                                          <p:attrName>style.visibility</p:attrName>
                                        </p:attrNameLst>
                                      </p:cBhvr>
                                      <p:to>
                                        <p:strVal val="visible"/>
                                      </p:to>
                                    </p:set>
                                    <p:anim calcmode="lin" valueType="num">
                                      <p:cBhvr>
                                        <p:cTn id="77" dur="10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78" dur="1000" fill="hold"/>
                                        <p:tgtEl>
                                          <p:spTgt spid="3">
                                            <p:txEl>
                                              <p:pRg st="11" end="11"/>
                                            </p:txEl>
                                          </p:spTgt>
                                        </p:tgtEl>
                                        <p:attrNameLst>
                                          <p:attrName>ppt_h</p:attrName>
                                        </p:attrNameLst>
                                      </p:cBhvr>
                                      <p:tavLst>
                                        <p:tav tm="0">
                                          <p:val>
                                            <p:fltVal val="0"/>
                                          </p:val>
                                        </p:tav>
                                        <p:tav tm="100000">
                                          <p:val>
                                            <p:strVal val="#ppt_h"/>
                                          </p:val>
                                        </p:tav>
                                      </p:tavLst>
                                    </p:anim>
                                    <p:anim calcmode="lin" valueType="num">
                                      <p:cBhvr>
                                        <p:cTn id="79" dur="1000" fill="hold"/>
                                        <p:tgtEl>
                                          <p:spTgt spid="3">
                                            <p:txEl>
                                              <p:pRg st="11" end="11"/>
                                            </p:txEl>
                                          </p:spTgt>
                                        </p:tgtEl>
                                        <p:attrNameLst>
                                          <p:attrName>style.rotation</p:attrName>
                                        </p:attrNameLst>
                                      </p:cBhvr>
                                      <p:tavLst>
                                        <p:tav tm="0">
                                          <p:val>
                                            <p:fltVal val="90"/>
                                          </p:val>
                                        </p:tav>
                                        <p:tav tm="100000">
                                          <p:val>
                                            <p:fltVal val="0"/>
                                          </p:val>
                                        </p:tav>
                                      </p:tavLst>
                                    </p:anim>
                                    <p:animEffect transition="in" filter="fade">
                                      <p:cBhvr>
                                        <p:cTn id="80" dur="1000"/>
                                        <p:tgtEl>
                                          <p:spTgt spid="3">
                                            <p:txEl>
                                              <p:pRg st="11" end="11"/>
                                            </p:txEl>
                                          </p:spTgt>
                                        </p:tgtEl>
                                      </p:cBhvr>
                                    </p:animEffect>
                                  </p:childTnLst>
                                </p:cTn>
                              </p:par>
                              <p:par>
                                <p:cTn id="81" presetID="31" presetClass="entr" presetSubtype="0" fill="hold" nodeType="withEffect">
                                  <p:stCondLst>
                                    <p:cond delay="0"/>
                                  </p:stCondLst>
                                  <p:childTnLst>
                                    <p:set>
                                      <p:cBhvr>
                                        <p:cTn id="82" dur="1" fill="hold">
                                          <p:stCondLst>
                                            <p:cond delay="0"/>
                                          </p:stCondLst>
                                        </p:cTn>
                                        <p:tgtEl>
                                          <p:spTgt spid="3">
                                            <p:txEl>
                                              <p:pRg st="12" end="12"/>
                                            </p:txEl>
                                          </p:spTgt>
                                        </p:tgtEl>
                                        <p:attrNameLst>
                                          <p:attrName>style.visibility</p:attrName>
                                        </p:attrNameLst>
                                      </p:cBhvr>
                                      <p:to>
                                        <p:strVal val="visible"/>
                                      </p:to>
                                    </p:set>
                                    <p:anim calcmode="lin" valueType="num">
                                      <p:cBhvr>
                                        <p:cTn id="83" dur="10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84" dur="1000" fill="hold"/>
                                        <p:tgtEl>
                                          <p:spTgt spid="3">
                                            <p:txEl>
                                              <p:pRg st="12" end="12"/>
                                            </p:txEl>
                                          </p:spTgt>
                                        </p:tgtEl>
                                        <p:attrNameLst>
                                          <p:attrName>ppt_h</p:attrName>
                                        </p:attrNameLst>
                                      </p:cBhvr>
                                      <p:tavLst>
                                        <p:tav tm="0">
                                          <p:val>
                                            <p:fltVal val="0"/>
                                          </p:val>
                                        </p:tav>
                                        <p:tav tm="100000">
                                          <p:val>
                                            <p:strVal val="#ppt_h"/>
                                          </p:val>
                                        </p:tav>
                                      </p:tavLst>
                                    </p:anim>
                                    <p:anim calcmode="lin" valueType="num">
                                      <p:cBhvr>
                                        <p:cTn id="85" dur="1000" fill="hold"/>
                                        <p:tgtEl>
                                          <p:spTgt spid="3">
                                            <p:txEl>
                                              <p:pRg st="12" end="12"/>
                                            </p:txEl>
                                          </p:spTgt>
                                        </p:tgtEl>
                                        <p:attrNameLst>
                                          <p:attrName>style.rotation</p:attrName>
                                        </p:attrNameLst>
                                      </p:cBhvr>
                                      <p:tavLst>
                                        <p:tav tm="0">
                                          <p:val>
                                            <p:fltVal val="90"/>
                                          </p:val>
                                        </p:tav>
                                        <p:tav tm="100000">
                                          <p:val>
                                            <p:fltVal val="0"/>
                                          </p:val>
                                        </p:tav>
                                      </p:tavLst>
                                    </p:anim>
                                    <p:animEffect transition="in" filter="fade">
                                      <p:cBhvr>
                                        <p:cTn id="86" dur="1000"/>
                                        <p:tgtEl>
                                          <p:spTgt spid="3">
                                            <p:txEl>
                                              <p:pRg st="12" end="12"/>
                                            </p:txEl>
                                          </p:spTgt>
                                        </p:tgtEl>
                                      </p:cBhvr>
                                    </p:animEffect>
                                  </p:childTnLst>
                                </p:cTn>
                              </p:par>
                              <p:par>
                                <p:cTn id="87" presetID="31" presetClass="entr" presetSubtype="0" fill="hold" nodeType="withEffect">
                                  <p:stCondLst>
                                    <p:cond delay="0"/>
                                  </p:stCondLst>
                                  <p:childTnLst>
                                    <p:set>
                                      <p:cBhvr>
                                        <p:cTn id="88" dur="1" fill="hold">
                                          <p:stCondLst>
                                            <p:cond delay="0"/>
                                          </p:stCondLst>
                                        </p:cTn>
                                        <p:tgtEl>
                                          <p:spTgt spid="3">
                                            <p:txEl>
                                              <p:pRg st="13" end="13"/>
                                            </p:txEl>
                                          </p:spTgt>
                                        </p:tgtEl>
                                        <p:attrNameLst>
                                          <p:attrName>style.visibility</p:attrName>
                                        </p:attrNameLst>
                                      </p:cBhvr>
                                      <p:to>
                                        <p:strVal val="visible"/>
                                      </p:to>
                                    </p:set>
                                    <p:anim calcmode="lin" valueType="num">
                                      <p:cBhvr>
                                        <p:cTn id="89" dur="10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90" dur="1000" fill="hold"/>
                                        <p:tgtEl>
                                          <p:spTgt spid="3">
                                            <p:txEl>
                                              <p:pRg st="13" end="13"/>
                                            </p:txEl>
                                          </p:spTgt>
                                        </p:tgtEl>
                                        <p:attrNameLst>
                                          <p:attrName>ppt_h</p:attrName>
                                        </p:attrNameLst>
                                      </p:cBhvr>
                                      <p:tavLst>
                                        <p:tav tm="0">
                                          <p:val>
                                            <p:fltVal val="0"/>
                                          </p:val>
                                        </p:tav>
                                        <p:tav tm="100000">
                                          <p:val>
                                            <p:strVal val="#ppt_h"/>
                                          </p:val>
                                        </p:tav>
                                      </p:tavLst>
                                    </p:anim>
                                    <p:anim calcmode="lin" valueType="num">
                                      <p:cBhvr>
                                        <p:cTn id="91" dur="1000" fill="hold"/>
                                        <p:tgtEl>
                                          <p:spTgt spid="3">
                                            <p:txEl>
                                              <p:pRg st="13" end="13"/>
                                            </p:txEl>
                                          </p:spTgt>
                                        </p:tgtEl>
                                        <p:attrNameLst>
                                          <p:attrName>style.rotation</p:attrName>
                                        </p:attrNameLst>
                                      </p:cBhvr>
                                      <p:tavLst>
                                        <p:tav tm="0">
                                          <p:val>
                                            <p:fltVal val="90"/>
                                          </p:val>
                                        </p:tav>
                                        <p:tav tm="100000">
                                          <p:val>
                                            <p:fltVal val="0"/>
                                          </p:val>
                                        </p:tav>
                                      </p:tavLst>
                                    </p:anim>
                                    <p:animEffect transition="in" filter="fade">
                                      <p:cBhvr>
                                        <p:cTn id="92" dur="1000"/>
                                        <p:tgtEl>
                                          <p:spTgt spid="3">
                                            <p:txEl>
                                              <p:pRg st="13" end="13"/>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31" presetClass="entr" presetSubtype="0" fill="hold" nodeType="clickEffect">
                                  <p:stCondLst>
                                    <p:cond delay="0"/>
                                  </p:stCondLst>
                                  <p:childTnLst>
                                    <p:set>
                                      <p:cBhvr>
                                        <p:cTn id="96" dur="1" fill="hold">
                                          <p:stCondLst>
                                            <p:cond delay="0"/>
                                          </p:stCondLst>
                                        </p:cTn>
                                        <p:tgtEl>
                                          <p:spTgt spid="3">
                                            <p:txEl>
                                              <p:pRg st="14" end="14"/>
                                            </p:txEl>
                                          </p:spTgt>
                                        </p:tgtEl>
                                        <p:attrNameLst>
                                          <p:attrName>style.visibility</p:attrName>
                                        </p:attrNameLst>
                                      </p:cBhvr>
                                      <p:to>
                                        <p:strVal val="visible"/>
                                      </p:to>
                                    </p:set>
                                    <p:anim calcmode="lin" valueType="num">
                                      <p:cBhvr>
                                        <p:cTn id="97" dur="1000" fill="hold"/>
                                        <p:tgtEl>
                                          <p:spTgt spid="3">
                                            <p:txEl>
                                              <p:pRg st="14" end="14"/>
                                            </p:txEl>
                                          </p:spTgt>
                                        </p:tgtEl>
                                        <p:attrNameLst>
                                          <p:attrName>ppt_w</p:attrName>
                                        </p:attrNameLst>
                                      </p:cBhvr>
                                      <p:tavLst>
                                        <p:tav tm="0">
                                          <p:val>
                                            <p:fltVal val="0"/>
                                          </p:val>
                                        </p:tav>
                                        <p:tav tm="100000">
                                          <p:val>
                                            <p:strVal val="#ppt_w"/>
                                          </p:val>
                                        </p:tav>
                                      </p:tavLst>
                                    </p:anim>
                                    <p:anim calcmode="lin" valueType="num">
                                      <p:cBhvr>
                                        <p:cTn id="98" dur="1000" fill="hold"/>
                                        <p:tgtEl>
                                          <p:spTgt spid="3">
                                            <p:txEl>
                                              <p:pRg st="14" end="14"/>
                                            </p:txEl>
                                          </p:spTgt>
                                        </p:tgtEl>
                                        <p:attrNameLst>
                                          <p:attrName>ppt_h</p:attrName>
                                        </p:attrNameLst>
                                      </p:cBhvr>
                                      <p:tavLst>
                                        <p:tav tm="0">
                                          <p:val>
                                            <p:fltVal val="0"/>
                                          </p:val>
                                        </p:tav>
                                        <p:tav tm="100000">
                                          <p:val>
                                            <p:strVal val="#ppt_h"/>
                                          </p:val>
                                        </p:tav>
                                      </p:tavLst>
                                    </p:anim>
                                    <p:anim calcmode="lin" valueType="num">
                                      <p:cBhvr>
                                        <p:cTn id="99" dur="1000" fill="hold"/>
                                        <p:tgtEl>
                                          <p:spTgt spid="3">
                                            <p:txEl>
                                              <p:pRg st="14" end="14"/>
                                            </p:txEl>
                                          </p:spTgt>
                                        </p:tgtEl>
                                        <p:attrNameLst>
                                          <p:attrName>style.rotation</p:attrName>
                                        </p:attrNameLst>
                                      </p:cBhvr>
                                      <p:tavLst>
                                        <p:tav tm="0">
                                          <p:val>
                                            <p:fltVal val="90"/>
                                          </p:val>
                                        </p:tav>
                                        <p:tav tm="100000">
                                          <p:val>
                                            <p:fltVal val="0"/>
                                          </p:val>
                                        </p:tav>
                                      </p:tavLst>
                                    </p:anim>
                                    <p:animEffect transition="in" filter="fade">
                                      <p:cBhvr>
                                        <p:cTn id="100" dur="1000"/>
                                        <p:tgtEl>
                                          <p:spTgt spid="3">
                                            <p:txEl>
                                              <p:pRg st="14" end="14"/>
                                            </p:txEl>
                                          </p:spTgt>
                                        </p:tgtEl>
                                      </p:cBhvr>
                                    </p:animEffect>
                                  </p:childTnLst>
                                </p:cTn>
                              </p:par>
                              <p:par>
                                <p:cTn id="101" presetID="31" presetClass="entr" presetSubtype="0" fill="hold" nodeType="withEffect">
                                  <p:stCondLst>
                                    <p:cond delay="0"/>
                                  </p:stCondLst>
                                  <p:childTnLst>
                                    <p:set>
                                      <p:cBhvr>
                                        <p:cTn id="102" dur="1" fill="hold">
                                          <p:stCondLst>
                                            <p:cond delay="0"/>
                                          </p:stCondLst>
                                        </p:cTn>
                                        <p:tgtEl>
                                          <p:spTgt spid="3">
                                            <p:txEl>
                                              <p:pRg st="15" end="15"/>
                                            </p:txEl>
                                          </p:spTgt>
                                        </p:tgtEl>
                                        <p:attrNameLst>
                                          <p:attrName>style.visibility</p:attrName>
                                        </p:attrNameLst>
                                      </p:cBhvr>
                                      <p:to>
                                        <p:strVal val="visible"/>
                                      </p:to>
                                    </p:set>
                                    <p:anim calcmode="lin" valueType="num">
                                      <p:cBhvr>
                                        <p:cTn id="103" dur="1000" fill="hold"/>
                                        <p:tgtEl>
                                          <p:spTgt spid="3">
                                            <p:txEl>
                                              <p:pRg st="15" end="15"/>
                                            </p:txEl>
                                          </p:spTgt>
                                        </p:tgtEl>
                                        <p:attrNameLst>
                                          <p:attrName>ppt_w</p:attrName>
                                        </p:attrNameLst>
                                      </p:cBhvr>
                                      <p:tavLst>
                                        <p:tav tm="0">
                                          <p:val>
                                            <p:fltVal val="0"/>
                                          </p:val>
                                        </p:tav>
                                        <p:tav tm="100000">
                                          <p:val>
                                            <p:strVal val="#ppt_w"/>
                                          </p:val>
                                        </p:tav>
                                      </p:tavLst>
                                    </p:anim>
                                    <p:anim calcmode="lin" valueType="num">
                                      <p:cBhvr>
                                        <p:cTn id="104" dur="1000" fill="hold"/>
                                        <p:tgtEl>
                                          <p:spTgt spid="3">
                                            <p:txEl>
                                              <p:pRg st="15" end="15"/>
                                            </p:txEl>
                                          </p:spTgt>
                                        </p:tgtEl>
                                        <p:attrNameLst>
                                          <p:attrName>ppt_h</p:attrName>
                                        </p:attrNameLst>
                                      </p:cBhvr>
                                      <p:tavLst>
                                        <p:tav tm="0">
                                          <p:val>
                                            <p:fltVal val="0"/>
                                          </p:val>
                                        </p:tav>
                                        <p:tav tm="100000">
                                          <p:val>
                                            <p:strVal val="#ppt_h"/>
                                          </p:val>
                                        </p:tav>
                                      </p:tavLst>
                                    </p:anim>
                                    <p:anim calcmode="lin" valueType="num">
                                      <p:cBhvr>
                                        <p:cTn id="105" dur="1000" fill="hold"/>
                                        <p:tgtEl>
                                          <p:spTgt spid="3">
                                            <p:txEl>
                                              <p:pRg st="15" end="15"/>
                                            </p:txEl>
                                          </p:spTgt>
                                        </p:tgtEl>
                                        <p:attrNameLst>
                                          <p:attrName>style.rotation</p:attrName>
                                        </p:attrNameLst>
                                      </p:cBhvr>
                                      <p:tavLst>
                                        <p:tav tm="0">
                                          <p:val>
                                            <p:fltVal val="90"/>
                                          </p:val>
                                        </p:tav>
                                        <p:tav tm="100000">
                                          <p:val>
                                            <p:fltVal val="0"/>
                                          </p:val>
                                        </p:tav>
                                      </p:tavLst>
                                    </p:anim>
                                    <p:animEffect transition="in" filter="fade">
                                      <p:cBhvr>
                                        <p:cTn id="106" dur="1000"/>
                                        <p:tgtEl>
                                          <p:spTgt spid="3">
                                            <p:txEl>
                                              <p:pRg st="15" end="15"/>
                                            </p:txEl>
                                          </p:spTgt>
                                        </p:tgtEl>
                                      </p:cBhvr>
                                    </p:animEffect>
                                  </p:childTnLst>
                                </p:cTn>
                              </p:par>
                              <p:par>
                                <p:cTn id="107" presetID="31" presetClass="entr" presetSubtype="0" fill="hold" nodeType="withEffect">
                                  <p:stCondLst>
                                    <p:cond delay="0"/>
                                  </p:stCondLst>
                                  <p:childTnLst>
                                    <p:set>
                                      <p:cBhvr>
                                        <p:cTn id="108" dur="1" fill="hold">
                                          <p:stCondLst>
                                            <p:cond delay="0"/>
                                          </p:stCondLst>
                                        </p:cTn>
                                        <p:tgtEl>
                                          <p:spTgt spid="3">
                                            <p:txEl>
                                              <p:pRg st="16" end="16"/>
                                            </p:txEl>
                                          </p:spTgt>
                                        </p:tgtEl>
                                        <p:attrNameLst>
                                          <p:attrName>style.visibility</p:attrName>
                                        </p:attrNameLst>
                                      </p:cBhvr>
                                      <p:to>
                                        <p:strVal val="visible"/>
                                      </p:to>
                                    </p:set>
                                    <p:anim calcmode="lin" valueType="num">
                                      <p:cBhvr>
                                        <p:cTn id="109" dur="1000" fill="hold"/>
                                        <p:tgtEl>
                                          <p:spTgt spid="3">
                                            <p:txEl>
                                              <p:pRg st="16" end="16"/>
                                            </p:txEl>
                                          </p:spTgt>
                                        </p:tgtEl>
                                        <p:attrNameLst>
                                          <p:attrName>ppt_w</p:attrName>
                                        </p:attrNameLst>
                                      </p:cBhvr>
                                      <p:tavLst>
                                        <p:tav tm="0">
                                          <p:val>
                                            <p:fltVal val="0"/>
                                          </p:val>
                                        </p:tav>
                                        <p:tav tm="100000">
                                          <p:val>
                                            <p:strVal val="#ppt_w"/>
                                          </p:val>
                                        </p:tav>
                                      </p:tavLst>
                                    </p:anim>
                                    <p:anim calcmode="lin" valueType="num">
                                      <p:cBhvr>
                                        <p:cTn id="110" dur="1000" fill="hold"/>
                                        <p:tgtEl>
                                          <p:spTgt spid="3">
                                            <p:txEl>
                                              <p:pRg st="16" end="16"/>
                                            </p:txEl>
                                          </p:spTgt>
                                        </p:tgtEl>
                                        <p:attrNameLst>
                                          <p:attrName>ppt_h</p:attrName>
                                        </p:attrNameLst>
                                      </p:cBhvr>
                                      <p:tavLst>
                                        <p:tav tm="0">
                                          <p:val>
                                            <p:fltVal val="0"/>
                                          </p:val>
                                        </p:tav>
                                        <p:tav tm="100000">
                                          <p:val>
                                            <p:strVal val="#ppt_h"/>
                                          </p:val>
                                        </p:tav>
                                      </p:tavLst>
                                    </p:anim>
                                    <p:anim calcmode="lin" valueType="num">
                                      <p:cBhvr>
                                        <p:cTn id="111" dur="1000" fill="hold"/>
                                        <p:tgtEl>
                                          <p:spTgt spid="3">
                                            <p:txEl>
                                              <p:pRg st="16" end="16"/>
                                            </p:txEl>
                                          </p:spTgt>
                                        </p:tgtEl>
                                        <p:attrNameLst>
                                          <p:attrName>style.rotation</p:attrName>
                                        </p:attrNameLst>
                                      </p:cBhvr>
                                      <p:tavLst>
                                        <p:tav tm="0">
                                          <p:val>
                                            <p:fltVal val="90"/>
                                          </p:val>
                                        </p:tav>
                                        <p:tav tm="100000">
                                          <p:val>
                                            <p:fltVal val="0"/>
                                          </p:val>
                                        </p:tav>
                                      </p:tavLst>
                                    </p:anim>
                                    <p:animEffect transition="in" filter="fade">
                                      <p:cBhvr>
                                        <p:cTn id="112" dur="1000"/>
                                        <p:tgtEl>
                                          <p:spTgt spid="3">
                                            <p:txEl>
                                              <p:pRg st="16" end="16"/>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nodeType="clickEffect">
                                  <p:stCondLst>
                                    <p:cond delay="0"/>
                                  </p:stCondLst>
                                  <p:childTnLst>
                                    <p:set>
                                      <p:cBhvr>
                                        <p:cTn id="116" dur="1" fill="hold">
                                          <p:stCondLst>
                                            <p:cond delay="0"/>
                                          </p:stCondLst>
                                        </p:cTn>
                                        <p:tgtEl>
                                          <p:spTgt spid="4">
                                            <p:txEl>
                                              <p:pRg st="0" end="0"/>
                                            </p:txEl>
                                          </p:spTgt>
                                        </p:tgtEl>
                                        <p:attrNameLst>
                                          <p:attrName>style.visibility</p:attrName>
                                        </p:attrNameLst>
                                      </p:cBhvr>
                                      <p:to>
                                        <p:strVal val="visible"/>
                                      </p:to>
                                    </p:set>
                                    <p:animEffect transition="in" filter="fade">
                                      <p:cBhvr>
                                        <p:cTn id="117" dur="1000"/>
                                        <p:tgtEl>
                                          <p:spTgt spid="4">
                                            <p:txEl>
                                              <p:pRg st="0" end="0"/>
                                            </p:txEl>
                                          </p:spTgt>
                                        </p:tgtEl>
                                      </p:cBhvr>
                                    </p:animEffect>
                                    <p:anim calcmode="lin" valueType="num">
                                      <p:cBhvr>
                                        <p:cTn id="1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1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4">
                                            <p:txEl>
                                              <p:pRg st="1" end="1"/>
                                            </p:txEl>
                                          </p:spTgt>
                                        </p:tgtEl>
                                        <p:attrNameLst>
                                          <p:attrName>style.visibility</p:attrName>
                                        </p:attrNameLst>
                                      </p:cBhvr>
                                      <p:to>
                                        <p:strVal val="visible"/>
                                      </p:to>
                                    </p:set>
                                    <p:animEffect transition="in" filter="fade">
                                      <p:cBhvr>
                                        <p:cTn id="122" dur="1000"/>
                                        <p:tgtEl>
                                          <p:spTgt spid="4">
                                            <p:txEl>
                                              <p:pRg st="1" end="1"/>
                                            </p:txEl>
                                          </p:spTgt>
                                        </p:tgtEl>
                                      </p:cBhvr>
                                    </p:animEffect>
                                    <p:anim calcmode="lin" valueType="num">
                                      <p:cBhvr>
                                        <p:cTn id="12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2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4">
                                            <p:txEl>
                                              <p:pRg st="2" end="2"/>
                                            </p:txEl>
                                          </p:spTgt>
                                        </p:tgtEl>
                                        <p:attrNameLst>
                                          <p:attrName>style.visibility</p:attrName>
                                        </p:attrNameLst>
                                      </p:cBhvr>
                                      <p:to>
                                        <p:strVal val="visible"/>
                                      </p:to>
                                    </p:set>
                                    <p:animEffect transition="in" filter="fade">
                                      <p:cBhvr>
                                        <p:cTn id="127" dur="1000"/>
                                        <p:tgtEl>
                                          <p:spTgt spid="4">
                                            <p:txEl>
                                              <p:pRg st="2" end="2"/>
                                            </p:txEl>
                                          </p:spTgt>
                                        </p:tgtEl>
                                      </p:cBhvr>
                                    </p:animEffect>
                                    <p:anim calcmode="lin" valueType="num">
                                      <p:cBhvr>
                                        <p:cTn id="12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2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4">
                                            <p:txEl>
                                              <p:pRg st="3" end="3"/>
                                            </p:txEl>
                                          </p:spTgt>
                                        </p:tgtEl>
                                        <p:attrNameLst>
                                          <p:attrName>style.visibility</p:attrName>
                                        </p:attrNameLst>
                                      </p:cBhvr>
                                      <p:to>
                                        <p:strVal val="visible"/>
                                      </p:to>
                                    </p:set>
                                    <p:animEffect transition="in" filter="fade">
                                      <p:cBhvr>
                                        <p:cTn id="132" dur="1000"/>
                                        <p:tgtEl>
                                          <p:spTgt spid="4">
                                            <p:txEl>
                                              <p:pRg st="3" end="3"/>
                                            </p:txEl>
                                          </p:spTgt>
                                        </p:tgtEl>
                                      </p:cBhvr>
                                    </p:animEffect>
                                    <p:anim calcmode="lin" valueType="num">
                                      <p:cBhvr>
                                        <p:cTn id="1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3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0"/>
                                  </p:stCondLst>
                                  <p:childTnLst>
                                    <p:set>
                                      <p:cBhvr>
                                        <p:cTn id="136" dur="1" fill="hold">
                                          <p:stCondLst>
                                            <p:cond delay="0"/>
                                          </p:stCondLst>
                                        </p:cTn>
                                        <p:tgtEl>
                                          <p:spTgt spid="4">
                                            <p:txEl>
                                              <p:pRg st="4" end="4"/>
                                            </p:txEl>
                                          </p:spTgt>
                                        </p:tgtEl>
                                        <p:attrNameLst>
                                          <p:attrName>style.visibility</p:attrName>
                                        </p:attrNameLst>
                                      </p:cBhvr>
                                      <p:to>
                                        <p:strVal val="visible"/>
                                      </p:to>
                                    </p:set>
                                    <p:animEffect transition="in" filter="fade">
                                      <p:cBhvr>
                                        <p:cTn id="137" dur="1000"/>
                                        <p:tgtEl>
                                          <p:spTgt spid="4">
                                            <p:txEl>
                                              <p:pRg st="4" end="4"/>
                                            </p:txEl>
                                          </p:spTgt>
                                        </p:tgtEl>
                                      </p:cBhvr>
                                    </p:animEffect>
                                    <p:anim calcmode="lin" valueType="num">
                                      <p:cBhvr>
                                        <p:cTn id="13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3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140" presetID="42" presetClass="entr" presetSubtype="0" fill="hold" nodeType="withEffect">
                                  <p:stCondLst>
                                    <p:cond delay="0"/>
                                  </p:stCondLst>
                                  <p:childTnLst>
                                    <p:set>
                                      <p:cBhvr>
                                        <p:cTn id="141" dur="1" fill="hold">
                                          <p:stCondLst>
                                            <p:cond delay="0"/>
                                          </p:stCondLst>
                                        </p:cTn>
                                        <p:tgtEl>
                                          <p:spTgt spid="4">
                                            <p:txEl>
                                              <p:pRg st="5" end="5"/>
                                            </p:txEl>
                                          </p:spTgt>
                                        </p:tgtEl>
                                        <p:attrNameLst>
                                          <p:attrName>style.visibility</p:attrName>
                                        </p:attrNameLst>
                                      </p:cBhvr>
                                      <p:to>
                                        <p:strVal val="visible"/>
                                      </p:to>
                                    </p:set>
                                    <p:animEffect transition="in" filter="fade">
                                      <p:cBhvr>
                                        <p:cTn id="142" dur="1000"/>
                                        <p:tgtEl>
                                          <p:spTgt spid="4">
                                            <p:txEl>
                                              <p:pRg st="5" end="5"/>
                                            </p:txEl>
                                          </p:spTgt>
                                        </p:tgtEl>
                                      </p:cBhvr>
                                    </p:animEffect>
                                    <p:anim calcmode="lin" valueType="num">
                                      <p:cBhvr>
                                        <p:cTn id="1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4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145" presetID="42" presetClass="entr" presetSubtype="0" fill="hold" nodeType="withEffect">
                                  <p:stCondLst>
                                    <p:cond delay="0"/>
                                  </p:stCondLst>
                                  <p:childTnLst>
                                    <p:set>
                                      <p:cBhvr>
                                        <p:cTn id="146" dur="1" fill="hold">
                                          <p:stCondLst>
                                            <p:cond delay="0"/>
                                          </p:stCondLst>
                                        </p:cTn>
                                        <p:tgtEl>
                                          <p:spTgt spid="4">
                                            <p:txEl>
                                              <p:pRg st="6" end="6"/>
                                            </p:txEl>
                                          </p:spTgt>
                                        </p:tgtEl>
                                        <p:attrNameLst>
                                          <p:attrName>style.visibility</p:attrName>
                                        </p:attrNameLst>
                                      </p:cBhvr>
                                      <p:to>
                                        <p:strVal val="visible"/>
                                      </p:to>
                                    </p:set>
                                    <p:animEffect transition="in" filter="fade">
                                      <p:cBhvr>
                                        <p:cTn id="147" dur="1000"/>
                                        <p:tgtEl>
                                          <p:spTgt spid="4">
                                            <p:txEl>
                                              <p:pRg st="6" end="6"/>
                                            </p:txEl>
                                          </p:spTgt>
                                        </p:tgtEl>
                                      </p:cBhvr>
                                    </p:animEffect>
                                    <p:anim calcmode="lin" valueType="num">
                                      <p:cBhvr>
                                        <p:cTn id="14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149" dur="1000" fill="hold"/>
                                        <p:tgtEl>
                                          <p:spTgt spid="4">
                                            <p:txEl>
                                              <p:pRg st="6" end="6"/>
                                            </p:txEl>
                                          </p:spTgt>
                                        </p:tgtEl>
                                        <p:attrNameLst>
                                          <p:attrName>ppt_y</p:attrName>
                                        </p:attrNameLst>
                                      </p:cBhvr>
                                      <p:tavLst>
                                        <p:tav tm="0">
                                          <p:val>
                                            <p:strVal val="#ppt_y+.1"/>
                                          </p:val>
                                        </p:tav>
                                        <p:tav tm="100000">
                                          <p:val>
                                            <p:strVal val="#ppt_y"/>
                                          </p:val>
                                        </p:tav>
                                      </p:tavLst>
                                    </p:anim>
                                  </p:childTnLst>
                                </p:cTn>
                              </p:par>
                              <p:par>
                                <p:cTn id="150" presetID="42" presetClass="entr" presetSubtype="0" fill="hold" nodeType="withEffect">
                                  <p:stCondLst>
                                    <p:cond delay="0"/>
                                  </p:stCondLst>
                                  <p:childTnLst>
                                    <p:set>
                                      <p:cBhvr>
                                        <p:cTn id="151" dur="1" fill="hold">
                                          <p:stCondLst>
                                            <p:cond delay="0"/>
                                          </p:stCondLst>
                                        </p:cTn>
                                        <p:tgtEl>
                                          <p:spTgt spid="4">
                                            <p:txEl>
                                              <p:pRg st="7" end="7"/>
                                            </p:txEl>
                                          </p:spTgt>
                                        </p:tgtEl>
                                        <p:attrNameLst>
                                          <p:attrName>style.visibility</p:attrName>
                                        </p:attrNameLst>
                                      </p:cBhvr>
                                      <p:to>
                                        <p:strVal val="visible"/>
                                      </p:to>
                                    </p:set>
                                    <p:animEffect transition="in" filter="fade">
                                      <p:cBhvr>
                                        <p:cTn id="152" dur="1000"/>
                                        <p:tgtEl>
                                          <p:spTgt spid="4">
                                            <p:txEl>
                                              <p:pRg st="7" end="7"/>
                                            </p:txEl>
                                          </p:spTgt>
                                        </p:tgtEl>
                                      </p:cBhvr>
                                    </p:animEffect>
                                    <p:anim calcmode="lin" valueType="num">
                                      <p:cBhvr>
                                        <p:cTn id="15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154" dur="1000" fill="hold"/>
                                        <p:tgtEl>
                                          <p:spTgt spid="4">
                                            <p:txEl>
                                              <p:pRg st="7" end="7"/>
                                            </p:txEl>
                                          </p:spTgt>
                                        </p:tgtEl>
                                        <p:attrNameLst>
                                          <p:attrName>ppt_y</p:attrName>
                                        </p:attrNameLst>
                                      </p:cBhvr>
                                      <p:tavLst>
                                        <p:tav tm="0">
                                          <p:val>
                                            <p:strVal val="#ppt_y+.1"/>
                                          </p:val>
                                        </p:tav>
                                        <p:tav tm="100000">
                                          <p:val>
                                            <p:strVal val="#ppt_y"/>
                                          </p:val>
                                        </p:tav>
                                      </p:tavLst>
                                    </p:anim>
                                  </p:childTnLst>
                                </p:cTn>
                              </p:par>
                              <p:par>
                                <p:cTn id="155" presetID="42" presetClass="entr" presetSubtype="0" fill="hold" nodeType="withEffect">
                                  <p:stCondLst>
                                    <p:cond delay="0"/>
                                  </p:stCondLst>
                                  <p:childTnLst>
                                    <p:set>
                                      <p:cBhvr>
                                        <p:cTn id="156" dur="1" fill="hold">
                                          <p:stCondLst>
                                            <p:cond delay="0"/>
                                          </p:stCondLst>
                                        </p:cTn>
                                        <p:tgtEl>
                                          <p:spTgt spid="4">
                                            <p:txEl>
                                              <p:pRg st="8" end="8"/>
                                            </p:txEl>
                                          </p:spTgt>
                                        </p:tgtEl>
                                        <p:attrNameLst>
                                          <p:attrName>style.visibility</p:attrName>
                                        </p:attrNameLst>
                                      </p:cBhvr>
                                      <p:to>
                                        <p:strVal val="visible"/>
                                      </p:to>
                                    </p:set>
                                    <p:animEffect transition="in" filter="fade">
                                      <p:cBhvr>
                                        <p:cTn id="157" dur="1000"/>
                                        <p:tgtEl>
                                          <p:spTgt spid="4">
                                            <p:txEl>
                                              <p:pRg st="8" end="8"/>
                                            </p:txEl>
                                          </p:spTgt>
                                        </p:tgtEl>
                                      </p:cBhvr>
                                    </p:animEffect>
                                    <p:anim calcmode="lin" valueType="num">
                                      <p:cBhvr>
                                        <p:cTn id="158"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159" dur="1000" fill="hold"/>
                                        <p:tgtEl>
                                          <p:spTgt spid="4">
                                            <p:txEl>
                                              <p:pRg st="8" end="8"/>
                                            </p:txEl>
                                          </p:spTgt>
                                        </p:tgtEl>
                                        <p:attrNameLst>
                                          <p:attrName>ppt_y</p:attrName>
                                        </p:attrNameLst>
                                      </p:cBhvr>
                                      <p:tavLst>
                                        <p:tav tm="0">
                                          <p:val>
                                            <p:strVal val="#ppt_y+.1"/>
                                          </p:val>
                                        </p:tav>
                                        <p:tav tm="100000">
                                          <p:val>
                                            <p:strVal val="#ppt_y"/>
                                          </p:val>
                                        </p:tav>
                                      </p:tavLst>
                                    </p:anim>
                                  </p:childTnLst>
                                </p:cTn>
                              </p:par>
                              <p:par>
                                <p:cTn id="160" presetID="42" presetClass="entr" presetSubtype="0" fill="hold" nodeType="withEffect">
                                  <p:stCondLst>
                                    <p:cond delay="0"/>
                                  </p:stCondLst>
                                  <p:childTnLst>
                                    <p:set>
                                      <p:cBhvr>
                                        <p:cTn id="161" dur="1" fill="hold">
                                          <p:stCondLst>
                                            <p:cond delay="0"/>
                                          </p:stCondLst>
                                        </p:cTn>
                                        <p:tgtEl>
                                          <p:spTgt spid="4">
                                            <p:txEl>
                                              <p:pRg st="9" end="9"/>
                                            </p:txEl>
                                          </p:spTgt>
                                        </p:tgtEl>
                                        <p:attrNameLst>
                                          <p:attrName>style.visibility</p:attrName>
                                        </p:attrNameLst>
                                      </p:cBhvr>
                                      <p:to>
                                        <p:strVal val="visible"/>
                                      </p:to>
                                    </p:set>
                                    <p:animEffect transition="in" filter="fade">
                                      <p:cBhvr>
                                        <p:cTn id="162" dur="1000"/>
                                        <p:tgtEl>
                                          <p:spTgt spid="4">
                                            <p:txEl>
                                              <p:pRg st="9" end="9"/>
                                            </p:txEl>
                                          </p:spTgt>
                                        </p:tgtEl>
                                      </p:cBhvr>
                                    </p:animEffect>
                                    <p:anim calcmode="lin" valueType="num">
                                      <p:cBhvr>
                                        <p:cTn id="163"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164" dur="1000" fill="hold"/>
                                        <p:tgtEl>
                                          <p:spTgt spid="4">
                                            <p:txEl>
                                              <p:pRg st="9" end="9"/>
                                            </p:txEl>
                                          </p:spTgt>
                                        </p:tgtEl>
                                        <p:attrNameLst>
                                          <p:attrName>ppt_y</p:attrName>
                                        </p:attrNameLst>
                                      </p:cBhvr>
                                      <p:tavLst>
                                        <p:tav tm="0">
                                          <p:val>
                                            <p:strVal val="#ppt_y+.1"/>
                                          </p:val>
                                        </p:tav>
                                        <p:tav tm="100000">
                                          <p:val>
                                            <p:strVal val="#ppt_y"/>
                                          </p:val>
                                        </p:tav>
                                      </p:tavLst>
                                    </p:anim>
                                  </p:childTnLst>
                                </p:cTn>
                              </p:par>
                              <p:par>
                                <p:cTn id="165" presetID="42" presetClass="entr" presetSubtype="0" fill="hold" nodeType="withEffect">
                                  <p:stCondLst>
                                    <p:cond delay="0"/>
                                  </p:stCondLst>
                                  <p:childTnLst>
                                    <p:set>
                                      <p:cBhvr>
                                        <p:cTn id="166" dur="1" fill="hold">
                                          <p:stCondLst>
                                            <p:cond delay="0"/>
                                          </p:stCondLst>
                                        </p:cTn>
                                        <p:tgtEl>
                                          <p:spTgt spid="4">
                                            <p:txEl>
                                              <p:pRg st="10" end="10"/>
                                            </p:txEl>
                                          </p:spTgt>
                                        </p:tgtEl>
                                        <p:attrNameLst>
                                          <p:attrName>style.visibility</p:attrName>
                                        </p:attrNameLst>
                                      </p:cBhvr>
                                      <p:to>
                                        <p:strVal val="visible"/>
                                      </p:to>
                                    </p:set>
                                    <p:animEffect transition="in" filter="fade">
                                      <p:cBhvr>
                                        <p:cTn id="167" dur="1000"/>
                                        <p:tgtEl>
                                          <p:spTgt spid="4">
                                            <p:txEl>
                                              <p:pRg st="10" end="10"/>
                                            </p:txEl>
                                          </p:spTgt>
                                        </p:tgtEl>
                                      </p:cBhvr>
                                    </p:animEffect>
                                    <p:anim calcmode="lin" valueType="num">
                                      <p:cBhvr>
                                        <p:cTn id="168"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169"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7C1DB9-3354-FCAD-7E36-0B26C61D30D1}"/>
              </a:ext>
            </a:extLst>
          </p:cNvPr>
          <p:cNvSpPr txBox="1"/>
          <p:nvPr/>
        </p:nvSpPr>
        <p:spPr>
          <a:xfrm>
            <a:off x="624840" y="388352"/>
            <a:ext cx="8153400" cy="7017306"/>
          </a:xfrm>
          <a:prstGeom prst="rect">
            <a:avLst/>
          </a:prstGeom>
          <a:noFill/>
        </p:spPr>
        <p:txBody>
          <a:bodyPr wrap="square" rtlCol="0">
            <a:spAutoFit/>
          </a:bodyPr>
          <a:lstStyle/>
          <a:p>
            <a:pPr marL="571500" indent="-571500">
              <a:buFont typeface="Arial" panose="020B0604020202020204" pitchFamily="34" charset="0"/>
              <a:buChar char="•"/>
            </a:pPr>
            <a:r>
              <a:rPr lang="en-US" sz="3600" dirty="0"/>
              <a:t>Renal colic</a:t>
            </a:r>
          </a:p>
          <a:p>
            <a:pPr marL="1028700" lvl="1" indent="-571500">
              <a:buFont typeface="Arial" panose="020B0604020202020204" pitchFamily="34" charset="0"/>
              <a:buChar char="•"/>
            </a:pPr>
            <a:r>
              <a:rPr lang="en-US" sz="3600" dirty="0"/>
              <a:t>Urine</a:t>
            </a:r>
          </a:p>
          <a:p>
            <a:pPr marL="1028700" lvl="1" indent="-571500">
              <a:buFont typeface="Arial" panose="020B0604020202020204" pitchFamily="34" charset="0"/>
              <a:buChar char="•"/>
            </a:pPr>
            <a:r>
              <a:rPr lang="en-US" sz="3600" dirty="0"/>
              <a:t>CT</a:t>
            </a:r>
          </a:p>
          <a:p>
            <a:pPr marL="571500" indent="-571500">
              <a:buFont typeface="Arial" panose="020B0604020202020204" pitchFamily="34" charset="0"/>
              <a:buChar char="•"/>
            </a:pPr>
            <a:r>
              <a:rPr lang="en-US" sz="3600" dirty="0"/>
              <a:t>Pyelonephritis</a:t>
            </a:r>
          </a:p>
          <a:p>
            <a:pPr marL="1028700" lvl="1" indent="-571500">
              <a:buFont typeface="Arial" panose="020B0604020202020204" pitchFamily="34" charset="0"/>
              <a:buChar char="•"/>
            </a:pPr>
            <a:r>
              <a:rPr lang="en-US" sz="3600" dirty="0"/>
              <a:t>Urine</a:t>
            </a:r>
          </a:p>
          <a:p>
            <a:pPr marL="1028700" lvl="1" indent="-571500">
              <a:buFont typeface="Arial" panose="020B0604020202020204" pitchFamily="34" charset="0"/>
              <a:buChar char="•"/>
            </a:pPr>
            <a:r>
              <a:rPr lang="en-US" sz="3600" dirty="0"/>
              <a:t>CT</a:t>
            </a:r>
          </a:p>
          <a:p>
            <a:pPr marL="571500" indent="-571500">
              <a:buFont typeface="Arial" panose="020B0604020202020204" pitchFamily="34" charset="0"/>
              <a:buChar char="•"/>
            </a:pPr>
            <a:r>
              <a:rPr lang="en-US" sz="3600" dirty="0"/>
              <a:t>Hernia</a:t>
            </a:r>
          </a:p>
          <a:p>
            <a:pPr marL="1028700" lvl="1" indent="-571500">
              <a:buFont typeface="Arial" panose="020B0604020202020204" pitchFamily="34" charset="0"/>
              <a:buChar char="•"/>
            </a:pPr>
            <a:r>
              <a:rPr lang="en-US" sz="3600" dirty="0"/>
              <a:t>US</a:t>
            </a:r>
          </a:p>
          <a:p>
            <a:pPr marL="1028700" lvl="1" indent="-571500">
              <a:buFont typeface="Arial" panose="020B0604020202020204" pitchFamily="34" charset="0"/>
              <a:buChar char="•"/>
            </a:pPr>
            <a:r>
              <a:rPr lang="en-US" sz="3600" dirty="0"/>
              <a:t>CT</a:t>
            </a:r>
          </a:p>
          <a:p>
            <a:pPr marL="571500" indent="-571500">
              <a:buFont typeface="Arial" panose="020B0604020202020204" pitchFamily="34" charset="0"/>
              <a:buChar char="•"/>
            </a:pPr>
            <a:r>
              <a:rPr lang="en-US" sz="3600" dirty="0"/>
              <a:t>Appendicitis</a:t>
            </a:r>
          </a:p>
          <a:p>
            <a:pPr marL="1028700" lvl="1" indent="-571500">
              <a:buFont typeface="Arial" panose="020B0604020202020204" pitchFamily="34" charset="0"/>
              <a:buChar char="•"/>
            </a:pPr>
            <a:r>
              <a:rPr lang="en-US" sz="3600" dirty="0"/>
              <a:t>CT</a:t>
            </a:r>
          </a:p>
          <a:p>
            <a:pPr marL="1028700" lvl="1" indent="-571500">
              <a:buFont typeface="Arial" panose="020B0604020202020204" pitchFamily="34" charset="0"/>
              <a:buChar char="•"/>
            </a:pPr>
            <a:r>
              <a:rPr lang="en-US" sz="3600" dirty="0"/>
              <a:t>CBC</a:t>
            </a:r>
          </a:p>
          <a:p>
            <a:endParaRPr lang="en-US" dirty="0"/>
          </a:p>
        </p:txBody>
      </p:sp>
      <p:sp>
        <p:nvSpPr>
          <p:cNvPr id="9" name="TextBox 8">
            <a:extLst>
              <a:ext uri="{FF2B5EF4-FFF2-40B4-BE49-F238E27FC236}">
                <a16:creationId xmlns:a16="http://schemas.microsoft.com/office/drawing/2014/main" id="{153C4724-544D-965E-3C2C-220BAE16360A}"/>
              </a:ext>
            </a:extLst>
          </p:cNvPr>
          <p:cNvSpPr txBox="1"/>
          <p:nvPr/>
        </p:nvSpPr>
        <p:spPr>
          <a:xfrm>
            <a:off x="8519160" y="388352"/>
            <a:ext cx="9144000" cy="7848302"/>
          </a:xfrm>
          <a:prstGeom prst="rect">
            <a:avLst/>
          </a:prstGeom>
          <a:noFill/>
        </p:spPr>
        <p:txBody>
          <a:bodyPr wrap="square">
            <a:spAutoFit/>
          </a:bodyPr>
          <a:lstStyle/>
          <a:p>
            <a:pPr marL="571500" indent="-571500">
              <a:buFont typeface="Arial" panose="020B0604020202020204" pitchFamily="34" charset="0"/>
              <a:buChar char="•"/>
            </a:pPr>
            <a:r>
              <a:rPr lang="en-US" sz="3600" dirty="0"/>
              <a:t>Obstruction</a:t>
            </a:r>
          </a:p>
          <a:p>
            <a:pPr marL="1028700" lvl="1" indent="-571500">
              <a:buFont typeface="Arial" panose="020B0604020202020204" pitchFamily="34" charset="0"/>
              <a:buChar char="•"/>
            </a:pPr>
            <a:r>
              <a:rPr lang="en-US" sz="3600" dirty="0"/>
              <a:t>Xray</a:t>
            </a:r>
          </a:p>
          <a:p>
            <a:pPr marL="1028700" lvl="1" indent="-571500">
              <a:buFont typeface="Arial" panose="020B0604020202020204" pitchFamily="34" charset="0"/>
              <a:buChar char="•"/>
            </a:pPr>
            <a:r>
              <a:rPr lang="en-US" sz="3600" dirty="0"/>
              <a:t>CT</a:t>
            </a:r>
          </a:p>
          <a:p>
            <a:pPr marL="1028700" lvl="1" indent="-571500">
              <a:buFont typeface="Arial" panose="020B0604020202020204" pitchFamily="34" charset="0"/>
              <a:buChar char="•"/>
            </a:pPr>
            <a:r>
              <a:rPr lang="en-US" sz="3600" dirty="0"/>
              <a:t>Mesenteric ischemia</a:t>
            </a:r>
          </a:p>
          <a:p>
            <a:pPr marL="571500" indent="-571500">
              <a:buFont typeface="Arial" panose="020B0604020202020204" pitchFamily="34" charset="0"/>
              <a:buChar char="•"/>
            </a:pPr>
            <a:r>
              <a:rPr lang="en-US" sz="3600" dirty="0"/>
              <a:t>AAA</a:t>
            </a:r>
          </a:p>
          <a:p>
            <a:pPr marL="1028700" lvl="1" indent="-571500">
              <a:buFont typeface="Arial" panose="020B0604020202020204" pitchFamily="34" charset="0"/>
              <a:buChar char="•"/>
            </a:pPr>
            <a:r>
              <a:rPr lang="en-US" sz="3600" dirty="0"/>
              <a:t>CT</a:t>
            </a:r>
          </a:p>
          <a:p>
            <a:pPr marL="571500" indent="-571500">
              <a:buFont typeface="Arial" panose="020B0604020202020204" pitchFamily="34" charset="0"/>
              <a:buChar char="•"/>
            </a:pPr>
            <a:r>
              <a:rPr lang="en-US" sz="3600" dirty="0"/>
              <a:t>Hepatitis</a:t>
            </a:r>
          </a:p>
          <a:p>
            <a:pPr marL="1028700" lvl="1" indent="-571500">
              <a:buFont typeface="Arial" panose="020B0604020202020204" pitchFamily="34" charset="0"/>
              <a:buChar char="•"/>
            </a:pPr>
            <a:r>
              <a:rPr lang="en-US" sz="3600" dirty="0"/>
              <a:t>LFT</a:t>
            </a:r>
          </a:p>
          <a:p>
            <a:pPr marL="1028700" lvl="1" indent="-571500">
              <a:buFont typeface="Arial" panose="020B0604020202020204" pitchFamily="34" charset="0"/>
              <a:buChar char="•"/>
            </a:pPr>
            <a:r>
              <a:rPr lang="en-US" sz="3600" dirty="0"/>
              <a:t>Hep Panel</a:t>
            </a:r>
          </a:p>
          <a:p>
            <a:pPr marL="571500" indent="-571500">
              <a:buFont typeface="Arial" panose="020B0604020202020204" pitchFamily="34" charset="0"/>
              <a:buChar char="•"/>
            </a:pPr>
            <a:r>
              <a:rPr lang="en-US" sz="3600" dirty="0"/>
              <a:t>Cholelithiasis</a:t>
            </a:r>
          </a:p>
          <a:p>
            <a:pPr marL="1028700" lvl="1" indent="-571500">
              <a:buFont typeface="Arial" panose="020B0604020202020204" pitchFamily="34" charset="0"/>
              <a:buChar char="•"/>
            </a:pPr>
            <a:r>
              <a:rPr lang="en-US" sz="3600" dirty="0"/>
              <a:t>US</a:t>
            </a:r>
          </a:p>
          <a:p>
            <a:pPr marL="1028700" lvl="1" indent="-571500">
              <a:buFont typeface="Arial" panose="020B0604020202020204" pitchFamily="34" charset="0"/>
              <a:buChar char="•"/>
            </a:pPr>
            <a:r>
              <a:rPr lang="en-US" sz="3600" dirty="0"/>
              <a:t>CT</a:t>
            </a:r>
          </a:p>
          <a:p>
            <a:pPr marL="1028700" lvl="1" indent="-571500">
              <a:buFont typeface="Arial" panose="020B0604020202020204" pitchFamily="34" charset="0"/>
              <a:buChar char="•"/>
            </a:pPr>
            <a:r>
              <a:rPr lang="en-US" sz="3600" dirty="0"/>
              <a:t>MRCP</a:t>
            </a:r>
          </a:p>
          <a:p>
            <a:pPr marL="1028700" lvl="1" indent="-571500">
              <a:buFont typeface="Arial" panose="020B0604020202020204" pitchFamily="34" charset="0"/>
              <a:buChar char="•"/>
            </a:pPr>
            <a:r>
              <a:rPr lang="en-US" sz="3600" dirty="0"/>
              <a:t>HIDA Scan</a:t>
            </a:r>
          </a:p>
        </p:txBody>
      </p:sp>
    </p:spTree>
    <p:extLst>
      <p:ext uri="{BB962C8B-B14F-4D97-AF65-F5344CB8AC3E}">
        <p14:creationId xmlns:p14="http://schemas.microsoft.com/office/powerpoint/2010/main" val="1725425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750"/>
                                        <p:tgtEl>
                                          <p:spTgt spid="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circle(in)">
                                      <p:cBhvr>
                                        <p:cTn id="10" dur="750"/>
                                        <p:tgtEl>
                                          <p:spTgt spid="7">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circle(in)">
                                      <p:cBhvr>
                                        <p:cTn id="13" dur="75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circle(in)">
                                      <p:cBhvr>
                                        <p:cTn id="18" dur="750"/>
                                        <p:tgtEl>
                                          <p:spTgt spid="7">
                                            <p:txEl>
                                              <p:pRg st="3" end="3"/>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circle(in)">
                                      <p:cBhvr>
                                        <p:cTn id="21" dur="750"/>
                                        <p:tgtEl>
                                          <p:spTgt spid="7">
                                            <p:txEl>
                                              <p:pRg st="4" end="4"/>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circle(in)">
                                      <p:cBhvr>
                                        <p:cTn id="24" dur="750"/>
                                        <p:tgtEl>
                                          <p:spTgt spid="7">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circle(in)">
                                      <p:cBhvr>
                                        <p:cTn id="29" dur="750"/>
                                        <p:tgtEl>
                                          <p:spTgt spid="7">
                                            <p:txEl>
                                              <p:pRg st="6" end="6"/>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circle(in)">
                                      <p:cBhvr>
                                        <p:cTn id="32" dur="750"/>
                                        <p:tgtEl>
                                          <p:spTgt spid="7">
                                            <p:txEl>
                                              <p:pRg st="7" end="7"/>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circle(in)">
                                      <p:cBhvr>
                                        <p:cTn id="35" dur="750"/>
                                        <p:tgtEl>
                                          <p:spTgt spid="7">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7">
                                            <p:txEl>
                                              <p:pRg st="9" end="9"/>
                                            </p:txEl>
                                          </p:spTgt>
                                        </p:tgtEl>
                                        <p:attrNameLst>
                                          <p:attrName>style.visibility</p:attrName>
                                        </p:attrNameLst>
                                      </p:cBhvr>
                                      <p:to>
                                        <p:strVal val="visible"/>
                                      </p:to>
                                    </p:set>
                                    <p:animEffect transition="in" filter="circle(in)">
                                      <p:cBhvr>
                                        <p:cTn id="40" dur="750"/>
                                        <p:tgtEl>
                                          <p:spTgt spid="7">
                                            <p:txEl>
                                              <p:pRg st="9" end="9"/>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animEffect transition="in" filter="circle(in)">
                                      <p:cBhvr>
                                        <p:cTn id="43" dur="750"/>
                                        <p:tgtEl>
                                          <p:spTgt spid="7">
                                            <p:txEl>
                                              <p:pRg st="10" end="10"/>
                                            </p:txEl>
                                          </p:spTgt>
                                        </p:tgtEl>
                                      </p:cBhvr>
                                    </p:animEffect>
                                  </p:childTnLst>
                                </p:cTn>
                              </p:par>
                              <p:par>
                                <p:cTn id="44" presetID="6" presetClass="entr" presetSubtype="16" fill="hold" nodeType="withEffect">
                                  <p:stCondLst>
                                    <p:cond delay="0"/>
                                  </p:stCondLst>
                                  <p:childTnLst>
                                    <p:set>
                                      <p:cBhvr>
                                        <p:cTn id="45" dur="1" fill="hold">
                                          <p:stCondLst>
                                            <p:cond delay="0"/>
                                          </p:stCondLst>
                                        </p:cTn>
                                        <p:tgtEl>
                                          <p:spTgt spid="7">
                                            <p:txEl>
                                              <p:pRg st="11" end="11"/>
                                            </p:txEl>
                                          </p:spTgt>
                                        </p:tgtEl>
                                        <p:attrNameLst>
                                          <p:attrName>style.visibility</p:attrName>
                                        </p:attrNameLst>
                                      </p:cBhvr>
                                      <p:to>
                                        <p:strVal val="visible"/>
                                      </p:to>
                                    </p:set>
                                    <p:animEffect transition="in" filter="circle(in)">
                                      <p:cBhvr>
                                        <p:cTn id="46" dur="750"/>
                                        <p:tgtEl>
                                          <p:spTgt spid="7">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animEffect transition="in" filter="circle(in)">
                                      <p:cBhvr>
                                        <p:cTn id="51" dur="750"/>
                                        <p:tgtEl>
                                          <p:spTgt spid="9">
                                            <p:txEl>
                                              <p:pRg st="0" end="0"/>
                                            </p:txEl>
                                          </p:spTgt>
                                        </p:tgtEl>
                                      </p:cBhvr>
                                    </p:animEffect>
                                  </p:childTnLst>
                                </p:cTn>
                              </p:par>
                              <p:par>
                                <p:cTn id="52" presetID="6" presetClass="entr" presetSubtype="16" fill="hold" nodeType="withEffect">
                                  <p:stCondLst>
                                    <p:cond delay="0"/>
                                  </p:stCondLst>
                                  <p:childTnLst>
                                    <p:set>
                                      <p:cBhvr>
                                        <p:cTn id="53" dur="1" fill="hold">
                                          <p:stCondLst>
                                            <p:cond delay="0"/>
                                          </p:stCondLst>
                                        </p:cTn>
                                        <p:tgtEl>
                                          <p:spTgt spid="9">
                                            <p:txEl>
                                              <p:pRg st="1" end="1"/>
                                            </p:txEl>
                                          </p:spTgt>
                                        </p:tgtEl>
                                        <p:attrNameLst>
                                          <p:attrName>style.visibility</p:attrName>
                                        </p:attrNameLst>
                                      </p:cBhvr>
                                      <p:to>
                                        <p:strVal val="visible"/>
                                      </p:to>
                                    </p:set>
                                    <p:animEffect transition="in" filter="circle(in)">
                                      <p:cBhvr>
                                        <p:cTn id="54" dur="750"/>
                                        <p:tgtEl>
                                          <p:spTgt spid="9">
                                            <p:txEl>
                                              <p:pRg st="1" end="1"/>
                                            </p:txEl>
                                          </p:spTgt>
                                        </p:tgtEl>
                                      </p:cBhvr>
                                    </p:animEffect>
                                  </p:childTnLst>
                                </p:cTn>
                              </p:par>
                              <p:par>
                                <p:cTn id="55" presetID="6" presetClass="entr" presetSubtype="16" fill="hold" nodeType="withEffect">
                                  <p:stCondLst>
                                    <p:cond delay="0"/>
                                  </p:stCondLst>
                                  <p:childTnLst>
                                    <p:set>
                                      <p:cBhvr>
                                        <p:cTn id="56" dur="1" fill="hold">
                                          <p:stCondLst>
                                            <p:cond delay="0"/>
                                          </p:stCondLst>
                                        </p:cTn>
                                        <p:tgtEl>
                                          <p:spTgt spid="9">
                                            <p:txEl>
                                              <p:pRg st="2" end="2"/>
                                            </p:txEl>
                                          </p:spTgt>
                                        </p:tgtEl>
                                        <p:attrNameLst>
                                          <p:attrName>style.visibility</p:attrName>
                                        </p:attrNameLst>
                                      </p:cBhvr>
                                      <p:to>
                                        <p:strVal val="visible"/>
                                      </p:to>
                                    </p:set>
                                    <p:animEffect transition="in" filter="circle(in)">
                                      <p:cBhvr>
                                        <p:cTn id="57" dur="750"/>
                                        <p:tgtEl>
                                          <p:spTgt spid="9">
                                            <p:txEl>
                                              <p:pRg st="2" end="2"/>
                                            </p:txEl>
                                          </p:spTgt>
                                        </p:tgtEl>
                                      </p:cBhvr>
                                    </p:animEffect>
                                  </p:childTnLst>
                                </p:cTn>
                              </p:par>
                              <p:par>
                                <p:cTn id="58" presetID="6" presetClass="entr" presetSubtype="16" fill="hold" nodeType="withEffect">
                                  <p:stCondLst>
                                    <p:cond delay="0"/>
                                  </p:stCondLst>
                                  <p:childTnLst>
                                    <p:set>
                                      <p:cBhvr>
                                        <p:cTn id="59" dur="1" fill="hold">
                                          <p:stCondLst>
                                            <p:cond delay="0"/>
                                          </p:stCondLst>
                                        </p:cTn>
                                        <p:tgtEl>
                                          <p:spTgt spid="9">
                                            <p:txEl>
                                              <p:pRg st="3" end="3"/>
                                            </p:txEl>
                                          </p:spTgt>
                                        </p:tgtEl>
                                        <p:attrNameLst>
                                          <p:attrName>style.visibility</p:attrName>
                                        </p:attrNameLst>
                                      </p:cBhvr>
                                      <p:to>
                                        <p:strVal val="visible"/>
                                      </p:to>
                                    </p:set>
                                    <p:animEffect transition="in" filter="circle(in)">
                                      <p:cBhvr>
                                        <p:cTn id="60" dur="750"/>
                                        <p:tgtEl>
                                          <p:spTgt spid="9">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9">
                                            <p:txEl>
                                              <p:pRg st="4" end="4"/>
                                            </p:txEl>
                                          </p:spTgt>
                                        </p:tgtEl>
                                        <p:attrNameLst>
                                          <p:attrName>style.visibility</p:attrName>
                                        </p:attrNameLst>
                                      </p:cBhvr>
                                      <p:to>
                                        <p:strVal val="visible"/>
                                      </p:to>
                                    </p:set>
                                    <p:animEffect transition="in" filter="circle(in)">
                                      <p:cBhvr>
                                        <p:cTn id="65" dur="750"/>
                                        <p:tgtEl>
                                          <p:spTgt spid="9">
                                            <p:txEl>
                                              <p:pRg st="4" end="4"/>
                                            </p:txEl>
                                          </p:spTgt>
                                        </p:tgtEl>
                                      </p:cBhvr>
                                    </p:animEffect>
                                  </p:childTnLst>
                                </p:cTn>
                              </p:par>
                              <p:par>
                                <p:cTn id="66" presetID="6" presetClass="entr" presetSubtype="16" fill="hold" nodeType="withEffect">
                                  <p:stCondLst>
                                    <p:cond delay="0"/>
                                  </p:stCondLst>
                                  <p:childTnLst>
                                    <p:set>
                                      <p:cBhvr>
                                        <p:cTn id="67" dur="1" fill="hold">
                                          <p:stCondLst>
                                            <p:cond delay="0"/>
                                          </p:stCondLst>
                                        </p:cTn>
                                        <p:tgtEl>
                                          <p:spTgt spid="9">
                                            <p:txEl>
                                              <p:pRg st="5" end="5"/>
                                            </p:txEl>
                                          </p:spTgt>
                                        </p:tgtEl>
                                        <p:attrNameLst>
                                          <p:attrName>style.visibility</p:attrName>
                                        </p:attrNameLst>
                                      </p:cBhvr>
                                      <p:to>
                                        <p:strVal val="visible"/>
                                      </p:to>
                                    </p:set>
                                    <p:animEffect transition="in" filter="circle(in)">
                                      <p:cBhvr>
                                        <p:cTn id="68" dur="750"/>
                                        <p:tgtEl>
                                          <p:spTgt spid="9">
                                            <p:txEl>
                                              <p:pRg st="5" end="5"/>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nodeType="clickEffect">
                                  <p:stCondLst>
                                    <p:cond delay="0"/>
                                  </p:stCondLst>
                                  <p:childTnLst>
                                    <p:set>
                                      <p:cBhvr>
                                        <p:cTn id="72" dur="1" fill="hold">
                                          <p:stCondLst>
                                            <p:cond delay="0"/>
                                          </p:stCondLst>
                                        </p:cTn>
                                        <p:tgtEl>
                                          <p:spTgt spid="9">
                                            <p:txEl>
                                              <p:pRg st="6" end="6"/>
                                            </p:txEl>
                                          </p:spTgt>
                                        </p:tgtEl>
                                        <p:attrNameLst>
                                          <p:attrName>style.visibility</p:attrName>
                                        </p:attrNameLst>
                                      </p:cBhvr>
                                      <p:to>
                                        <p:strVal val="visible"/>
                                      </p:to>
                                    </p:set>
                                    <p:animEffect transition="in" filter="circle(in)">
                                      <p:cBhvr>
                                        <p:cTn id="73" dur="750"/>
                                        <p:tgtEl>
                                          <p:spTgt spid="9">
                                            <p:txEl>
                                              <p:pRg st="6" end="6"/>
                                            </p:txEl>
                                          </p:spTgt>
                                        </p:tgtEl>
                                      </p:cBhvr>
                                    </p:animEffect>
                                  </p:childTnLst>
                                </p:cTn>
                              </p:par>
                              <p:par>
                                <p:cTn id="74" presetID="6" presetClass="entr" presetSubtype="16" fill="hold" nodeType="withEffect">
                                  <p:stCondLst>
                                    <p:cond delay="0"/>
                                  </p:stCondLst>
                                  <p:childTnLst>
                                    <p:set>
                                      <p:cBhvr>
                                        <p:cTn id="75" dur="1" fill="hold">
                                          <p:stCondLst>
                                            <p:cond delay="0"/>
                                          </p:stCondLst>
                                        </p:cTn>
                                        <p:tgtEl>
                                          <p:spTgt spid="9">
                                            <p:txEl>
                                              <p:pRg st="7" end="7"/>
                                            </p:txEl>
                                          </p:spTgt>
                                        </p:tgtEl>
                                        <p:attrNameLst>
                                          <p:attrName>style.visibility</p:attrName>
                                        </p:attrNameLst>
                                      </p:cBhvr>
                                      <p:to>
                                        <p:strVal val="visible"/>
                                      </p:to>
                                    </p:set>
                                    <p:animEffect transition="in" filter="circle(in)">
                                      <p:cBhvr>
                                        <p:cTn id="76" dur="750"/>
                                        <p:tgtEl>
                                          <p:spTgt spid="9">
                                            <p:txEl>
                                              <p:pRg st="7" end="7"/>
                                            </p:txEl>
                                          </p:spTgt>
                                        </p:tgtEl>
                                      </p:cBhvr>
                                    </p:animEffect>
                                  </p:childTnLst>
                                </p:cTn>
                              </p:par>
                              <p:par>
                                <p:cTn id="77" presetID="6" presetClass="entr" presetSubtype="16" fill="hold" nodeType="withEffect">
                                  <p:stCondLst>
                                    <p:cond delay="0"/>
                                  </p:stCondLst>
                                  <p:childTnLst>
                                    <p:set>
                                      <p:cBhvr>
                                        <p:cTn id="78" dur="1" fill="hold">
                                          <p:stCondLst>
                                            <p:cond delay="0"/>
                                          </p:stCondLst>
                                        </p:cTn>
                                        <p:tgtEl>
                                          <p:spTgt spid="9">
                                            <p:txEl>
                                              <p:pRg st="8" end="8"/>
                                            </p:txEl>
                                          </p:spTgt>
                                        </p:tgtEl>
                                        <p:attrNameLst>
                                          <p:attrName>style.visibility</p:attrName>
                                        </p:attrNameLst>
                                      </p:cBhvr>
                                      <p:to>
                                        <p:strVal val="visible"/>
                                      </p:to>
                                    </p:set>
                                    <p:animEffect transition="in" filter="circle(in)">
                                      <p:cBhvr>
                                        <p:cTn id="79" dur="750"/>
                                        <p:tgtEl>
                                          <p:spTgt spid="9">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16" fill="hold" nodeType="clickEffect">
                                  <p:stCondLst>
                                    <p:cond delay="0"/>
                                  </p:stCondLst>
                                  <p:childTnLst>
                                    <p:set>
                                      <p:cBhvr>
                                        <p:cTn id="83" dur="1" fill="hold">
                                          <p:stCondLst>
                                            <p:cond delay="0"/>
                                          </p:stCondLst>
                                        </p:cTn>
                                        <p:tgtEl>
                                          <p:spTgt spid="9">
                                            <p:txEl>
                                              <p:pRg st="9" end="9"/>
                                            </p:txEl>
                                          </p:spTgt>
                                        </p:tgtEl>
                                        <p:attrNameLst>
                                          <p:attrName>style.visibility</p:attrName>
                                        </p:attrNameLst>
                                      </p:cBhvr>
                                      <p:to>
                                        <p:strVal val="visible"/>
                                      </p:to>
                                    </p:set>
                                    <p:animEffect transition="in" filter="circle(in)">
                                      <p:cBhvr>
                                        <p:cTn id="84" dur="750"/>
                                        <p:tgtEl>
                                          <p:spTgt spid="9">
                                            <p:txEl>
                                              <p:pRg st="9" end="9"/>
                                            </p:txEl>
                                          </p:spTgt>
                                        </p:tgtEl>
                                      </p:cBhvr>
                                    </p:animEffect>
                                  </p:childTnLst>
                                </p:cTn>
                              </p:par>
                              <p:par>
                                <p:cTn id="85" presetID="6" presetClass="entr" presetSubtype="16" fill="hold" nodeType="withEffect">
                                  <p:stCondLst>
                                    <p:cond delay="0"/>
                                  </p:stCondLst>
                                  <p:childTnLst>
                                    <p:set>
                                      <p:cBhvr>
                                        <p:cTn id="86" dur="1" fill="hold">
                                          <p:stCondLst>
                                            <p:cond delay="0"/>
                                          </p:stCondLst>
                                        </p:cTn>
                                        <p:tgtEl>
                                          <p:spTgt spid="9">
                                            <p:txEl>
                                              <p:pRg st="10" end="10"/>
                                            </p:txEl>
                                          </p:spTgt>
                                        </p:tgtEl>
                                        <p:attrNameLst>
                                          <p:attrName>style.visibility</p:attrName>
                                        </p:attrNameLst>
                                      </p:cBhvr>
                                      <p:to>
                                        <p:strVal val="visible"/>
                                      </p:to>
                                    </p:set>
                                    <p:animEffect transition="in" filter="circle(in)">
                                      <p:cBhvr>
                                        <p:cTn id="87" dur="750"/>
                                        <p:tgtEl>
                                          <p:spTgt spid="9">
                                            <p:txEl>
                                              <p:pRg st="10" end="10"/>
                                            </p:txEl>
                                          </p:spTgt>
                                        </p:tgtEl>
                                      </p:cBhvr>
                                    </p:animEffect>
                                  </p:childTnLst>
                                </p:cTn>
                              </p:par>
                              <p:par>
                                <p:cTn id="88" presetID="6" presetClass="entr" presetSubtype="16" fill="hold" nodeType="withEffect">
                                  <p:stCondLst>
                                    <p:cond delay="0"/>
                                  </p:stCondLst>
                                  <p:childTnLst>
                                    <p:set>
                                      <p:cBhvr>
                                        <p:cTn id="89" dur="1" fill="hold">
                                          <p:stCondLst>
                                            <p:cond delay="0"/>
                                          </p:stCondLst>
                                        </p:cTn>
                                        <p:tgtEl>
                                          <p:spTgt spid="9">
                                            <p:txEl>
                                              <p:pRg st="11" end="11"/>
                                            </p:txEl>
                                          </p:spTgt>
                                        </p:tgtEl>
                                        <p:attrNameLst>
                                          <p:attrName>style.visibility</p:attrName>
                                        </p:attrNameLst>
                                      </p:cBhvr>
                                      <p:to>
                                        <p:strVal val="visible"/>
                                      </p:to>
                                    </p:set>
                                    <p:animEffect transition="in" filter="circle(in)">
                                      <p:cBhvr>
                                        <p:cTn id="90" dur="750"/>
                                        <p:tgtEl>
                                          <p:spTgt spid="9">
                                            <p:txEl>
                                              <p:pRg st="11" end="11"/>
                                            </p:txEl>
                                          </p:spTgt>
                                        </p:tgtEl>
                                      </p:cBhvr>
                                    </p:animEffect>
                                  </p:childTnLst>
                                </p:cTn>
                              </p:par>
                              <p:par>
                                <p:cTn id="91" presetID="6" presetClass="entr" presetSubtype="16" fill="hold" nodeType="withEffect">
                                  <p:stCondLst>
                                    <p:cond delay="0"/>
                                  </p:stCondLst>
                                  <p:childTnLst>
                                    <p:set>
                                      <p:cBhvr>
                                        <p:cTn id="92" dur="1" fill="hold">
                                          <p:stCondLst>
                                            <p:cond delay="0"/>
                                          </p:stCondLst>
                                        </p:cTn>
                                        <p:tgtEl>
                                          <p:spTgt spid="9">
                                            <p:txEl>
                                              <p:pRg st="12" end="12"/>
                                            </p:txEl>
                                          </p:spTgt>
                                        </p:tgtEl>
                                        <p:attrNameLst>
                                          <p:attrName>style.visibility</p:attrName>
                                        </p:attrNameLst>
                                      </p:cBhvr>
                                      <p:to>
                                        <p:strVal val="visible"/>
                                      </p:to>
                                    </p:set>
                                    <p:animEffect transition="in" filter="circle(in)">
                                      <p:cBhvr>
                                        <p:cTn id="93" dur="750"/>
                                        <p:tgtEl>
                                          <p:spTgt spid="9">
                                            <p:txEl>
                                              <p:pRg st="12" end="12"/>
                                            </p:txEl>
                                          </p:spTgt>
                                        </p:tgtEl>
                                      </p:cBhvr>
                                    </p:animEffect>
                                  </p:childTnLst>
                                </p:cTn>
                              </p:par>
                              <p:par>
                                <p:cTn id="94" presetID="6" presetClass="entr" presetSubtype="16" fill="hold" nodeType="withEffect">
                                  <p:stCondLst>
                                    <p:cond delay="0"/>
                                  </p:stCondLst>
                                  <p:childTnLst>
                                    <p:set>
                                      <p:cBhvr>
                                        <p:cTn id="95" dur="1" fill="hold">
                                          <p:stCondLst>
                                            <p:cond delay="0"/>
                                          </p:stCondLst>
                                        </p:cTn>
                                        <p:tgtEl>
                                          <p:spTgt spid="9">
                                            <p:txEl>
                                              <p:pRg st="13" end="13"/>
                                            </p:txEl>
                                          </p:spTgt>
                                        </p:tgtEl>
                                        <p:attrNameLst>
                                          <p:attrName>style.visibility</p:attrName>
                                        </p:attrNameLst>
                                      </p:cBhvr>
                                      <p:to>
                                        <p:strVal val="visible"/>
                                      </p:to>
                                    </p:set>
                                    <p:animEffect transition="in" filter="circle(in)">
                                      <p:cBhvr>
                                        <p:cTn id="96" dur="750"/>
                                        <p:tgtEl>
                                          <p:spTgt spid="9">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3CB81-DECC-D690-20E6-FFD1DB54F7B8}"/>
              </a:ext>
            </a:extLst>
          </p:cNvPr>
          <p:cNvSpPr>
            <a:spLocks noGrp="1"/>
          </p:cNvSpPr>
          <p:nvPr>
            <p:ph type="title"/>
          </p:nvPr>
        </p:nvSpPr>
        <p:spPr/>
        <p:txBody>
          <a:bodyPr/>
          <a:lstStyle/>
          <a:p>
            <a:r>
              <a:rPr lang="en-US" dirty="0"/>
              <a:t>The etc. part…</a:t>
            </a:r>
          </a:p>
        </p:txBody>
      </p:sp>
      <p:sp>
        <p:nvSpPr>
          <p:cNvPr id="3" name="Content Placeholder 2">
            <a:extLst>
              <a:ext uri="{FF2B5EF4-FFF2-40B4-BE49-F238E27FC236}">
                <a16:creationId xmlns:a16="http://schemas.microsoft.com/office/drawing/2014/main" id="{E5A26375-9285-84A2-C4BE-22C1ABC129B2}"/>
              </a:ext>
            </a:extLst>
          </p:cNvPr>
          <p:cNvSpPr>
            <a:spLocks noGrp="1"/>
          </p:cNvSpPr>
          <p:nvPr>
            <p:ph idx="1"/>
          </p:nvPr>
        </p:nvSpPr>
        <p:spPr>
          <a:xfrm>
            <a:off x="9631682" y="2933700"/>
            <a:ext cx="9677400" cy="5837238"/>
          </a:xfrm>
        </p:spPr>
        <p:txBody>
          <a:bodyPr>
            <a:normAutofit/>
          </a:bodyPr>
          <a:lstStyle/>
          <a:p>
            <a:pPr marL="571500" indent="-571500"/>
            <a:r>
              <a:rPr lang="en-US" sz="3600" dirty="0"/>
              <a:t>Mystery abdominal pain ?</a:t>
            </a:r>
          </a:p>
          <a:p>
            <a:pPr marL="571500" indent="-571500"/>
            <a:r>
              <a:rPr lang="en-US" sz="3600" dirty="0"/>
              <a:t>Constipation </a:t>
            </a:r>
          </a:p>
          <a:p>
            <a:pPr marL="571500" indent="-571500"/>
            <a:r>
              <a:rPr lang="en-US" sz="3600" dirty="0"/>
              <a:t>	Xray, never diagnose</a:t>
            </a:r>
          </a:p>
          <a:p>
            <a:pPr marL="571500" indent="-571500"/>
            <a:r>
              <a:rPr lang="en-US" sz="3600" dirty="0"/>
              <a:t>Inflammatory /irritable bowel</a:t>
            </a:r>
          </a:p>
          <a:p>
            <a:r>
              <a:rPr lang="en-US" sz="3600" dirty="0"/>
              <a:t>GERD</a:t>
            </a:r>
          </a:p>
          <a:p>
            <a:r>
              <a:rPr lang="en-US" sz="3600" dirty="0"/>
              <a:t>Gastritis.</a:t>
            </a:r>
          </a:p>
          <a:p>
            <a:endParaRPr lang="en-US" dirty="0"/>
          </a:p>
        </p:txBody>
      </p:sp>
      <p:sp>
        <p:nvSpPr>
          <p:cNvPr id="5" name="TextBox 4">
            <a:extLst>
              <a:ext uri="{FF2B5EF4-FFF2-40B4-BE49-F238E27FC236}">
                <a16:creationId xmlns:a16="http://schemas.microsoft.com/office/drawing/2014/main" id="{C434EE13-D3AF-AD2D-2888-52C750E4E840}"/>
              </a:ext>
            </a:extLst>
          </p:cNvPr>
          <p:cNvSpPr txBox="1"/>
          <p:nvPr/>
        </p:nvSpPr>
        <p:spPr>
          <a:xfrm>
            <a:off x="609600" y="2095500"/>
            <a:ext cx="8153400" cy="8402300"/>
          </a:xfrm>
          <a:prstGeom prst="rect">
            <a:avLst/>
          </a:prstGeom>
          <a:noFill/>
        </p:spPr>
        <p:txBody>
          <a:bodyPr wrap="square">
            <a:spAutoFit/>
          </a:bodyPr>
          <a:lstStyle/>
          <a:p>
            <a:pPr marL="571500" indent="-571500">
              <a:buFont typeface="Arial" panose="020B0604020202020204" pitchFamily="34" charset="0"/>
              <a:buChar char="•"/>
            </a:pPr>
            <a:r>
              <a:rPr lang="en-US" sz="3600" dirty="0"/>
              <a:t>Female:</a:t>
            </a:r>
          </a:p>
          <a:p>
            <a:pPr marL="1028700" lvl="1" indent="-571500">
              <a:buFont typeface="Arial" panose="020B0604020202020204" pitchFamily="34" charset="0"/>
              <a:buChar char="•"/>
            </a:pPr>
            <a:r>
              <a:rPr lang="en-US" sz="3600" dirty="0"/>
              <a:t>Ovarian cyst/torsion/rupture</a:t>
            </a:r>
          </a:p>
          <a:p>
            <a:pPr marL="1028700" lvl="1" indent="-571500">
              <a:buFont typeface="Arial" panose="020B0604020202020204" pitchFamily="34" charset="0"/>
              <a:buChar char="•"/>
            </a:pPr>
            <a:r>
              <a:rPr lang="en-US" sz="3600" dirty="0"/>
              <a:t>Pregnancy/Quant HCG</a:t>
            </a:r>
          </a:p>
          <a:p>
            <a:pPr marL="1028700" lvl="1" indent="-571500">
              <a:buFont typeface="Arial" panose="020B0604020202020204" pitchFamily="34" charset="0"/>
              <a:buChar char="•"/>
            </a:pPr>
            <a:r>
              <a:rPr lang="en-US" sz="3600" dirty="0"/>
              <a:t>Ectopic or corpus luteum cyst</a:t>
            </a:r>
          </a:p>
          <a:p>
            <a:pPr marL="1485900" lvl="2" indent="-571500">
              <a:buFont typeface="Arial" panose="020B0604020202020204" pitchFamily="34" charset="0"/>
              <a:buChar char="•"/>
            </a:pPr>
            <a:r>
              <a:rPr lang="en-US" sz="3600" dirty="0"/>
              <a:t>US</a:t>
            </a:r>
          </a:p>
          <a:p>
            <a:pPr marL="1485900" lvl="2" indent="-571500">
              <a:buFont typeface="Arial" panose="020B0604020202020204" pitchFamily="34" charset="0"/>
              <a:buChar char="•"/>
            </a:pPr>
            <a:r>
              <a:rPr lang="en-US" sz="3600" dirty="0"/>
              <a:t>Preg test quant/qual</a:t>
            </a:r>
          </a:p>
          <a:p>
            <a:pPr marL="1485900" lvl="2" indent="-571500">
              <a:buFont typeface="Arial" panose="020B0604020202020204" pitchFamily="34" charset="0"/>
              <a:buChar char="•"/>
            </a:pPr>
            <a:r>
              <a:rPr lang="en-US" sz="3600" dirty="0"/>
              <a:t>Serial Testing</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Male:  </a:t>
            </a:r>
          </a:p>
          <a:p>
            <a:pPr marL="1028700" lvl="1" indent="-571500">
              <a:buFont typeface="Arial" panose="020B0604020202020204" pitchFamily="34" charset="0"/>
              <a:buChar char="•"/>
            </a:pPr>
            <a:r>
              <a:rPr lang="en-US" sz="3600" dirty="0"/>
              <a:t>Testicular torsion</a:t>
            </a:r>
          </a:p>
          <a:p>
            <a:pPr marL="1028700" lvl="1" indent="-571500">
              <a:buFont typeface="Arial" panose="020B0604020202020204" pitchFamily="34" charset="0"/>
              <a:buChar char="•"/>
            </a:pPr>
            <a:r>
              <a:rPr lang="en-US" sz="3600" dirty="0"/>
              <a:t>Hernia</a:t>
            </a:r>
          </a:p>
          <a:p>
            <a:pPr marL="1028700" lvl="1" indent="-571500">
              <a:buFont typeface="Arial" panose="020B0604020202020204" pitchFamily="34" charset="0"/>
              <a:buChar char="•"/>
            </a:pPr>
            <a:r>
              <a:rPr lang="en-US" sz="3600" dirty="0"/>
              <a:t>“Ball Pain”</a:t>
            </a:r>
          </a:p>
          <a:p>
            <a:pPr marL="1485900" lvl="2" indent="-571500">
              <a:buFont typeface="Arial" panose="020B0604020202020204" pitchFamily="34" charset="0"/>
              <a:buChar char="•"/>
            </a:pPr>
            <a:r>
              <a:rPr lang="en-US" sz="3600" dirty="0"/>
              <a:t>US</a:t>
            </a:r>
          </a:p>
          <a:p>
            <a:pPr marL="1485900" lvl="2" indent="-571500">
              <a:buFont typeface="Arial" panose="020B0604020202020204" pitchFamily="34" charset="0"/>
              <a:buChar char="•"/>
            </a:pPr>
            <a:r>
              <a:rPr lang="en-US" sz="3600" dirty="0"/>
              <a:t>STD</a:t>
            </a:r>
          </a:p>
          <a:p>
            <a:pPr marL="1485900" lvl="2" indent="-571500">
              <a:buFont typeface="Arial" panose="020B0604020202020204" pitchFamily="34" charset="0"/>
              <a:buChar char="•"/>
            </a:pPr>
            <a:endParaRPr lang="en-US" sz="3600" dirty="0"/>
          </a:p>
        </p:txBody>
      </p:sp>
    </p:spTree>
    <p:extLst>
      <p:ext uri="{BB962C8B-B14F-4D97-AF65-F5344CB8AC3E}">
        <p14:creationId xmlns:p14="http://schemas.microsoft.com/office/powerpoint/2010/main" val="3828399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5">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p:cTn id="22"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5">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p:cTn id="27"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5">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 calcmode="lin" valueType="num">
                                      <p:cBhvr>
                                        <p:cTn id="3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5">
                                            <p:txEl>
                                              <p:pRg st="5" end="5"/>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p:cTn id="37"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5">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5">
                                            <p:txEl>
                                              <p:pRg st="8" end="8"/>
                                            </p:txEl>
                                          </p:spTgt>
                                        </p:tgtEl>
                                        <p:attrNameLst>
                                          <p:attrName>style.visibility</p:attrName>
                                        </p:attrNameLst>
                                      </p:cBhvr>
                                      <p:to>
                                        <p:strVal val="visible"/>
                                      </p:to>
                                    </p:set>
                                    <p:anim calcmode="lin" valueType="num">
                                      <p:cBhvr>
                                        <p:cTn id="44"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45"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46" dur="500"/>
                                        <p:tgtEl>
                                          <p:spTgt spid="5">
                                            <p:txEl>
                                              <p:pRg st="8" end="8"/>
                                            </p:txEl>
                                          </p:spTgt>
                                        </p:tgtEl>
                                      </p:cBhvr>
                                    </p:animEffect>
                                  </p:childTnLst>
                                </p:cTn>
                              </p:par>
                              <p:par>
                                <p:cTn id="47" presetID="53" presetClass="entr" presetSubtype="16" fill="hold" nodeType="withEffect">
                                  <p:stCondLst>
                                    <p:cond delay="0"/>
                                  </p:stCondLst>
                                  <p:childTnLst>
                                    <p:set>
                                      <p:cBhvr>
                                        <p:cTn id="48" dur="1" fill="hold">
                                          <p:stCondLst>
                                            <p:cond delay="0"/>
                                          </p:stCondLst>
                                        </p:cTn>
                                        <p:tgtEl>
                                          <p:spTgt spid="5">
                                            <p:txEl>
                                              <p:pRg st="9" end="9"/>
                                            </p:txEl>
                                          </p:spTgt>
                                        </p:tgtEl>
                                        <p:attrNameLst>
                                          <p:attrName>style.visibility</p:attrName>
                                        </p:attrNameLst>
                                      </p:cBhvr>
                                      <p:to>
                                        <p:strVal val="visible"/>
                                      </p:to>
                                    </p:set>
                                    <p:anim calcmode="lin" valueType="num">
                                      <p:cBhvr>
                                        <p:cTn id="49"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9" end="9"/>
                                            </p:txEl>
                                          </p:spTgt>
                                        </p:tgtEl>
                                        <p:attrNameLst>
                                          <p:attrName>ppt_h</p:attrName>
                                        </p:attrNameLst>
                                      </p:cBhvr>
                                      <p:tavLst>
                                        <p:tav tm="0">
                                          <p:val>
                                            <p:fltVal val="0"/>
                                          </p:val>
                                        </p:tav>
                                        <p:tav tm="100000">
                                          <p:val>
                                            <p:strVal val="#ppt_h"/>
                                          </p:val>
                                        </p:tav>
                                      </p:tavLst>
                                    </p:anim>
                                    <p:animEffect transition="in" filter="fade">
                                      <p:cBhvr>
                                        <p:cTn id="51" dur="500"/>
                                        <p:tgtEl>
                                          <p:spTgt spid="5">
                                            <p:txEl>
                                              <p:pRg st="9" end="9"/>
                                            </p:txEl>
                                          </p:spTgt>
                                        </p:tgtEl>
                                      </p:cBhvr>
                                    </p:animEffect>
                                  </p:childTnLst>
                                </p:cTn>
                              </p:par>
                              <p:par>
                                <p:cTn id="52" presetID="53" presetClass="entr" presetSubtype="16" fill="hold" nodeType="withEffect">
                                  <p:stCondLst>
                                    <p:cond delay="0"/>
                                  </p:stCondLst>
                                  <p:childTnLst>
                                    <p:set>
                                      <p:cBhvr>
                                        <p:cTn id="53" dur="1" fill="hold">
                                          <p:stCondLst>
                                            <p:cond delay="0"/>
                                          </p:stCondLst>
                                        </p:cTn>
                                        <p:tgtEl>
                                          <p:spTgt spid="5">
                                            <p:txEl>
                                              <p:pRg st="10" end="10"/>
                                            </p:txEl>
                                          </p:spTgt>
                                        </p:tgtEl>
                                        <p:attrNameLst>
                                          <p:attrName>style.visibility</p:attrName>
                                        </p:attrNameLst>
                                      </p:cBhvr>
                                      <p:to>
                                        <p:strVal val="visible"/>
                                      </p:to>
                                    </p:set>
                                    <p:anim calcmode="lin" valueType="num">
                                      <p:cBhvr>
                                        <p:cTn id="54" dur="500" fill="hold"/>
                                        <p:tgtEl>
                                          <p:spTgt spid="5">
                                            <p:txEl>
                                              <p:pRg st="10" end="10"/>
                                            </p:txEl>
                                          </p:spTgt>
                                        </p:tgtEl>
                                        <p:attrNameLst>
                                          <p:attrName>ppt_w</p:attrName>
                                        </p:attrNameLst>
                                      </p:cBhvr>
                                      <p:tavLst>
                                        <p:tav tm="0">
                                          <p:val>
                                            <p:fltVal val="0"/>
                                          </p:val>
                                        </p:tav>
                                        <p:tav tm="100000">
                                          <p:val>
                                            <p:strVal val="#ppt_w"/>
                                          </p:val>
                                        </p:tav>
                                      </p:tavLst>
                                    </p:anim>
                                    <p:anim calcmode="lin" valueType="num">
                                      <p:cBhvr>
                                        <p:cTn id="55" dur="500" fill="hold"/>
                                        <p:tgtEl>
                                          <p:spTgt spid="5">
                                            <p:txEl>
                                              <p:pRg st="10" end="10"/>
                                            </p:txEl>
                                          </p:spTgt>
                                        </p:tgtEl>
                                        <p:attrNameLst>
                                          <p:attrName>ppt_h</p:attrName>
                                        </p:attrNameLst>
                                      </p:cBhvr>
                                      <p:tavLst>
                                        <p:tav tm="0">
                                          <p:val>
                                            <p:fltVal val="0"/>
                                          </p:val>
                                        </p:tav>
                                        <p:tav tm="100000">
                                          <p:val>
                                            <p:strVal val="#ppt_h"/>
                                          </p:val>
                                        </p:tav>
                                      </p:tavLst>
                                    </p:anim>
                                    <p:animEffect transition="in" filter="fade">
                                      <p:cBhvr>
                                        <p:cTn id="56" dur="500"/>
                                        <p:tgtEl>
                                          <p:spTgt spid="5">
                                            <p:txEl>
                                              <p:pRg st="10" end="10"/>
                                            </p:txEl>
                                          </p:spTgt>
                                        </p:tgtEl>
                                      </p:cBhvr>
                                    </p:animEffect>
                                  </p:childTnLst>
                                </p:cTn>
                              </p:par>
                              <p:par>
                                <p:cTn id="57" presetID="53" presetClass="entr" presetSubtype="16" fill="hold" nodeType="withEffect">
                                  <p:stCondLst>
                                    <p:cond delay="0"/>
                                  </p:stCondLst>
                                  <p:childTnLst>
                                    <p:set>
                                      <p:cBhvr>
                                        <p:cTn id="58" dur="1" fill="hold">
                                          <p:stCondLst>
                                            <p:cond delay="0"/>
                                          </p:stCondLst>
                                        </p:cTn>
                                        <p:tgtEl>
                                          <p:spTgt spid="5">
                                            <p:txEl>
                                              <p:pRg st="11" end="11"/>
                                            </p:txEl>
                                          </p:spTgt>
                                        </p:tgtEl>
                                        <p:attrNameLst>
                                          <p:attrName>style.visibility</p:attrName>
                                        </p:attrNameLst>
                                      </p:cBhvr>
                                      <p:to>
                                        <p:strVal val="visible"/>
                                      </p:to>
                                    </p:set>
                                    <p:anim calcmode="lin" valueType="num">
                                      <p:cBhvr>
                                        <p:cTn id="59" dur="500" fill="hold"/>
                                        <p:tgtEl>
                                          <p:spTgt spid="5">
                                            <p:txEl>
                                              <p:pRg st="11" end="11"/>
                                            </p:txEl>
                                          </p:spTgt>
                                        </p:tgtEl>
                                        <p:attrNameLst>
                                          <p:attrName>ppt_w</p:attrName>
                                        </p:attrNameLst>
                                      </p:cBhvr>
                                      <p:tavLst>
                                        <p:tav tm="0">
                                          <p:val>
                                            <p:fltVal val="0"/>
                                          </p:val>
                                        </p:tav>
                                        <p:tav tm="100000">
                                          <p:val>
                                            <p:strVal val="#ppt_w"/>
                                          </p:val>
                                        </p:tav>
                                      </p:tavLst>
                                    </p:anim>
                                    <p:anim calcmode="lin" valueType="num">
                                      <p:cBhvr>
                                        <p:cTn id="60" dur="500" fill="hold"/>
                                        <p:tgtEl>
                                          <p:spTgt spid="5">
                                            <p:txEl>
                                              <p:pRg st="11" end="11"/>
                                            </p:txEl>
                                          </p:spTgt>
                                        </p:tgtEl>
                                        <p:attrNameLst>
                                          <p:attrName>ppt_h</p:attrName>
                                        </p:attrNameLst>
                                      </p:cBhvr>
                                      <p:tavLst>
                                        <p:tav tm="0">
                                          <p:val>
                                            <p:fltVal val="0"/>
                                          </p:val>
                                        </p:tav>
                                        <p:tav tm="100000">
                                          <p:val>
                                            <p:strVal val="#ppt_h"/>
                                          </p:val>
                                        </p:tav>
                                      </p:tavLst>
                                    </p:anim>
                                    <p:animEffect transition="in" filter="fade">
                                      <p:cBhvr>
                                        <p:cTn id="61" dur="500"/>
                                        <p:tgtEl>
                                          <p:spTgt spid="5">
                                            <p:txEl>
                                              <p:pRg st="11" end="11"/>
                                            </p:txEl>
                                          </p:spTgt>
                                        </p:tgtEl>
                                      </p:cBhvr>
                                    </p:animEffect>
                                  </p:childTnLst>
                                </p:cTn>
                              </p:par>
                              <p:par>
                                <p:cTn id="62" presetID="53" presetClass="entr" presetSubtype="16" fill="hold" nodeType="withEffect">
                                  <p:stCondLst>
                                    <p:cond delay="0"/>
                                  </p:stCondLst>
                                  <p:childTnLst>
                                    <p:set>
                                      <p:cBhvr>
                                        <p:cTn id="63" dur="1" fill="hold">
                                          <p:stCondLst>
                                            <p:cond delay="0"/>
                                          </p:stCondLst>
                                        </p:cTn>
                                        <p:tgtEl>
                                          <p:spTgt spid="5">
                                            <p:txEl>
                                              <p:pRg st="12" end="12"/>
                                            </p:txEl>
                                          </p:spTgt>
                                        </p:tgtEl>
                                        <p:attrNameLst>
                                          <p:attrName>style.visibility</p:attrName>
                                        </p:attrNameLst>
                                      </p:cBhvr>
                                      <p:to>
                                        <p:strVal val="visible"/>
                                      </p:to>
                                    </p:set>
                                    <p:anim calcmode="lin" valueType="num">
                                      <p:cBhvr>
                                        <p:cTn id="64" dur="500" fill="hold"/>
                                        <p:tgtEl>
                                          <p:spTgt spid="5">
                                            <p:txEl>
                                              <p:pRg st="12" end="12"/>
                                            </p:txEl>
                                          </p:spTgt>
                                        </p:tgtEl>
                                        <p:attrNameLst>
                                          <p:attrName>ppt_w</p:attrName>
                                        </p:attrNameLst>
                                      </p:cBhvr>
                                      <p:tavLst>
                                        <p:tav tm="0">
                                          <p:val>
                                            <p:fltVal val="0"/>
                                          </p:val>
                                        </p:tav>
                                        <p:tav tm="100000">
                                          <p:val>
                                            <p:strVal val="#ppt_w"/>
                                          </p:val>
                                        </p:tav>
                                      </p:tavLst>
                                    </p:anim>
                                    <p:anim calcmode="lin" valueType="num">
                                      <p:cBhvr>
                                        <p:cTn id="65" dur="500" fill="hold"/>
                                        <p:tgtEl>
                                          <p:spTgt spid="5">
                                            <p:txEl>
                                              <p:pRg st="12" end="12"/>
                                            </p:txEl>
                                          </p:spTgt>
                                        </p:tgtEl>
                                        <p:attrNameLst>
                                          <p:attrName>ppt_h</p:attrName>
                                        </p:attrNameLst>
                                      </p:cBhvr>
                                      <p:tavLst>
                                        <p:tav tm="0">
                                          <p:val>
                                            <p:fltVal val="0"/>
                                          </p:val>
                                        </p:tav>
                                        <p:tav tm="100000">
                                          <p:val>
                                            <p:strVal val="#ppt_h"/>
                                          </p:val>
                                        </p:tav>
                                      </p:tavLst>
                                    </p:anim>
                                    <p:animEffect transition="in" filter="fade">
                                      <p:cBhvr>
                                        <p:cTn id="66" dur="500"/>
                                        <p:tgtEl>
                                          <p:spTgt spid="5">
                                            <p:txEl>
                                              <p:pRg st="12" end="12"/>
                                            </p:txEl>
                                          </p:spTgt>
                                        </p:tgtEl>
                                      </p:cBhvr>
                                    </p:animEffect>
                                  </p:childTnLst>
                                </p:cTn>
                              </p:par>
                              <p:par>
                                <p:cTn id="67" presetID="53" presetClass="entr" presetSubtype="16" fill="hold" nodeType="withEffect">
                                  <p:stCondLst>
                                    <p:cond delay="0"/>
                                  </p:stCondLst>
                                  <p:childTnLst>
                                    <p:set>
                                      <p:cBhvr>
                                        <p:cTn id="68" dur="1" fill="hold">
                                          <p:stCondLst>
                                            <p:cond delay="0"/>
                                          </p:stCondLst>
                                        </p:cTn>
                                        <p:tgtEl>
                                          <p:spTgt spid="5">
                                            <p:txEl>
                                              <p:pRg st="13" end="13"/>
                                            </p:txEl>
                                          </p:spTgt>
                                        </p:tgtEl>
                                        <p:attrNameLst>
                                          <p:attrName>style.visibility</p:attrName>
                                        </p:attrNameLst>
                                      </p:cBhvr>
                                      <p:to>
                                        <p:strVal val="visible"/>
                                      </p:to>
                                    </p:set>
                                    <p:anim calcmode="lin" valueType="num">
                                      <p:cBhvr>
                                        <p:cTn id="69" dur="500" fill="hold"/>
                                        <p:tgtEl>
                                          <p:spTgt spid="5">
                                            <p:txEl>
                                              <p:pRg st="13" end="13"/>
                                            </p:txEl>
                                          </p:spTgt>
                                        </p:tgtEl>
                                        <p:attrNameLst>
                                          <p:attrName>ppt_w</p:attrName>
                                        </p:attrNameLst>
                                      </p:cBhvr>
                                      <p:tavLst>
                                        <p:tav tm="0">
                                          <p:val>
                                            <p:fltVal val="0"/>
                                          </p:val>
                                        </p:tav>
                                        <p:tav tm="100000">
                                          <p:val>
                                            <p:strVal val="#ppt_w"/>
                                          </p:val>
                                        </p:tav>
                                      </p:tavLst>
                                    </p:anim>
                                    <p:anim calcmode="lin" valueType="num">
                                      <p:cBhvr>
                                        <p:cTn id="70" dur="500" fill="hold"/>
                                        <p:tgtEl>
                                          <p:spTgt spid="5">
                                            <p:txEl>
                                              <p:pRg st="13" end="13"/>
                                            </p:txEl>
                                          </p:spTgt>
                                        </p:tgtEl>
                                        <p:attrNameLst>
                                          <p:attrName>ppt_h</p:attrName>
                                        </p:attrNameLst>
                                      </p:cBhvr>
                                      <p:tavLst>
                                        <p:tav tm="0">
                                          <p:val>
                                            <p:fltVal val="0"/>
                                          </p:val>
                                        </p:tav>
                                        <p:tav tm="100000">
                                          <p:val>
                                            <p:strVal val="#ppt_h"/>
                                          </p:val>
                                        </p:tav>
                                      </p:tavLst>
                                    </p:anim>
                                    <p:animEffect transition="in" filter="fade">
                                      <p:cBhvr>
                                        <p:cTn id="71" dur="500"/>
                                        <p:tgtEl>
                                          <p:spTgt spid="5">
                                            <p:txEl>
                                              <p:pRg st="13" end="1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3">
                                            <p:txEl>
                                              <p:pRg st="0" end="0"/>
                                            </p:txEl>
                                          </p:spTgt>
                                        </p:tgtEl>
                                        <p:attrNameLst>
                                          <p:attrName>style.visibility</p:attrName>
                                        </p:attrNameLst>
                                      </p:cBhvr>
                                      <p:to>
                                        <p:strVal val="visible"/>
                                      </p:to>
                                    </p:set>
                                    <p:anim calcmode="lin" valueType="num">
                                      <p:cBhvr>
                                        <p:cTn id="7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77"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78" dur="500"/>
                                        <p:tgtEl>
                                          <p:spTgt spid="3">
                                            <p:txEl>
                                              <p:pRg st="0" end="0"/>
                                            </p:txEl>
                                          </p:spTgt>
                                        </p:tgtEl>
                                      </p:cBhvr>
                                    </p:animEffect>
                                  </p:childTnLst>
                                </p:cTn>
                              </p:par>
                              <p:par>
                                <p:cTn id="79" presetID="53" presetClass="entr" presetSubtype="16" fill="hold" nodeType="withEffect">
                                  <p:stCondLst>
                                    <p:cond delay="0"/>
                                  </p:stCondLst>
                                  <p:childTnLst>
                                    <p:set>
                                      <p:cBhvr>
                                        <p:cTn id="80" dur="1" fill="hold">
                                          <p:stCondLst>
                                            <p:cond delay="0"/>
                                          </p:stCondLst>
                                        </p:cTn>
                                        <p:tgtEl>
                                          <p:spTgt spid="3">
                                            <p:txEl>
                                              <p:pRg st="1" end="1"/>
                                            </p:txEl>
                                          </p:spTgt>
                                        </p:tgtEl>
                                        <p:attrNameLst>
                                          <p:attrName>style.visibility</p:attrName>
                                        </p:attrNameLst>
                                      </p:cBhvr>
                                      <p:to>
                                        <p:strVal val="visible"/>
                                      </p:to>
                                    </p:set>
                                    <p:anim calcmode="lin" valueType="num">
                                      <p:cBhvr>
                                        <p:cTn id="8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83" dur="500"/>
                                        <p:tgtEl>
                                          <p:spTgt spid="3">
                                            <p:txEl>
                                              <p:pRg st="1" end="1"/>
                                            </p:txEl>
                                          </p:spTgt>
                                        </p:tgtEl>
                                      </p:cBhvr>
                                    </p:animEffect>
                                  </p:childTnLst>
                                </p:cTn>
                              </p:par>
                              <p:par>
                                <p:cTn id="84" presetID="53" presetClass="entr" presetSubtype="16" fill="hold" nodeType="withEffect">
                                  <p:stCondLst>
                                    <p:cond delay="0"/>
                                  </p:stCondLst>
                                  <p:childTnLst>
                                    <p:set>
                                      <p:cBhvr>
                                        <p:cTn id="85" dur="1" fill="hold">
                                          <p:stCondLst>
                                            <p:cond delay="0"/>
                                          </p:stCondLst>
                                        </p:cTn>
                                        <p:tgtEl>
                                          <p:spTgt spid="3">
                                            <p:txEl>
                                              <p:pRg st="2" end="2"/>
                                            </p:txEl>
                                          </p:spTgt>
                                        </p:tgtEl>
                                        <p:attrNameLst>
                                          <p:attrName>style.visibility</p:attrName>
                                        </p:attrNameLst>
                                      </p:cBhvr>
                                      <p:to>
                                        <p:strVal val="visible"/>
                                      </p:to>
                                    </p:set>
                                    <p:anim calcmode="lin" valueType="num">
                                      <p:cBhvr>
                                        <p:cTn id="8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88" dur="500"/>
                                        <p:tgtEl>
                                          <p:spTgt spid="3">
                                            <p:txEl>
                                              <p:pRg st="2" end="2"/>
                                            </p:txEl>
                                          </p:spTgt>
                                        </p:tgtEl>
                                      </p:cBhvr>
                                    </p:animEffect>
                                  </p:childTnLst>
                                </p:cTn>
                              </p:par>
                              <p:par>
                                <p:cTn id="89" presetID="53" presetClass="entr" presetSubtype="16" fill="hold" nodeType="withEffect">
                                  <p:stCondLst>
                                    <p:cond delay="0"/>
                                  </p:stCondLst>
                                  <p:childTnLst>
                                    <p:set>
                                      <p:cBhvr>
                                        <p:cTn id="90" dur="1" fill="hold">
                                          <p:stCondLst>
                                            <p:cond delay="0"/>
                                          </p:stCondLst>
                                        </p:cTn>
                                        <p:tgtEl>
                                          <p:spTgt spid="3">
                                            <p:txEl>
                                              <p:pRg st="3" end="3"/>
                                            </p:txEl>
                                          </p:spTgt>
                                        </p:tgtEl>
                                        <p:attrNameLst>
                                          <p:attrName>style.visibility</p:attrName>
                                        </p:attrNameLst>
                                      </p:cBhvr>
                                      <p:to>
                                        <p:strVal val="visible"/>
                                      </p:to>
                                    </p:set>
                                    <p:anim calcmode="lin" valueType="num">
                                      <p:cBhvr>
                                        <p:cTn id="9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9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93" dur="500"/>
                                        <p:tgtEl>
                                          <p:spTgt spid="3">
                                            <p:txEl>
                                              <p:pRg st="3" end="3"/>
                                            </p:txEl>
                                          </p:spTgt>
                                        </p:tgtEl>
                                      </p:cBhvr>
                                    </p:animEffect>
                                  </p:childTnLst>
                                </p:cTn>
                              </p:par>
                              <p:par>
                                <p:cTn id="94" presetID="53" presetClass="entr" presetSubtype="16" fill="hold" nodeType="withEffect">
                                  <p:stCondLst>
                                    <p:cond delay="0"/>
                                  </p:stCondLst>
                                  <p:childTnLst>
                                    <p:set>
                                      <p:cBhvr>
                                        <p:cTn id="95" dur="1" fill="hold">
                                          <p:stCondLst>
                                            <p:cond delay="0"/>
                                          </p:stCondLst>
                                        </p:cTn>
                                        <p:tgtEl>
                                          <p:spTgt spid="3">
                                            <p:txEl>
                                              <p:pRg st="4" end="4"/>
                                            </p:txEl>
                                          </p:spTgt>
                                        </p:tgtEl>
                                        <p:attrNameLst>
                                          <p:attrName>style.visibility</p:attrName>
                                        </p:attrNameLst>
                                      </p:cBhvr>
                                      <p:to>
                                        <p:strVal val="visible"/>
                                      </p:to>
                                    </p:set>
                                    <p:anim calcmode="lin" valueType="num">
                                      <p:cBhvr>
                                        <p:cTn id="9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9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98" dur="500"/>
                                        <p:tgtEl>
                                          <p:spTgt spid="3">
                                            <p:txEl>
                                              <p:pRg st="4" end="4"/>
                                            </p:txEl>
                                          </p:spTgt>
                                        </p:tgtEl>
                                      </p:cBhvr>
                                    </p:animEffect>
                                  </p:childTnLst>
                                </p:cTn>
                              </p:par>
                              <p:par>
                                <p:cTn id="99" presetID="53" presetClass="entr" presetSubtype="16" fill="hold" nodeType="withEffect">
                                  <p:stCondLst>
                                    <p:cond delay="0"/>
                                  </p:stCondLst>
                                  <p:childTnLst>
                                    <p:set>
                                      <p:cBhvr>
                                        <p:cTn id="100" dur="1" fill="hold">
                                          <p:stCondLst>
                                            <p:cond delay="0"/>
                                          </p:stCondLst>
                                        </p:cTn>
                                        <p:tgtEl>
                                          <p:spTgt spid="3">
                                            <p:txEl>
                                              <p:pRg st="5" end="5"/>
                                            </p:txEl>
                                          </p:spTgt>
                                        </p:tgtEl>
                                        <p:attrNameLst>
                                          <p:attrName>style.visibility</p:attrName>
                                        </p:attrNameLst>
                                      </p:cBhvr>
                                      <p:to>
                                        <p:strVal val="visible"/>
                                      </p:to>
                                    </p:set>
                                    <p:anim calcmode="lin" valueType="num">
                                      <p:cBhvr>
                                        <p:cTn id="101"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102"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10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EEC14-0878-F947-CB6F-02D86EB51EA2}"/>
              </a:ext>
            </a:extLst>
          </p:cNvPr>
          <p:cNvSpPr>
            <a:spLocks noGrp="1"/>
          </p:cNvSpPr>
          <p:nvPr>
            <p:ph type="title"/>
          </p:nvPr>
        </p:nvSpPr>
        <p:spPr/>
        <p:txBody>
          <a:bodyPr/>
          <a:lstStyle/>
          <a:p>
            <a:r>
              <a:rPr lang="en-US" b="1" dirty="0"/>
              <a:t>Medical Decision Making</a:t>
            </a:r>
          </a:p>
        </p:txBody>
      </p:sp>
      <p:sp>
        <p:nvSpPr>
          <p:cNvPr id="3" name="Content Placeholder 2">
            <a:extLst>
              <a:ext uri="{FF2B5EF4-FFF2-40B4-BE49-F238E27FC236}">
                <a16:creationId xmlns:a16="http://schemas.microsoft.com/office/drawing/2014/main" id="{7B62A458-4986-A46D-F06E-5098EFC73260}"/>
              </a:ext>
            </a:extLst>
          </p:cNvPr>
          <p:cNvSpPr>
            <a:spLocks noGrp="1"/>
          </p:cNvSpPr>
          <p:nvPr>
            <p:ph idx="1"/>
          </p:nvPr>
        </p:nvSpPr>
        <p:spPr>
          <a:xfrm>
            <a:off x="457200" y="1600200"/>
            <a:ext cx="15392400" cy="8686800"/>
          </a:xfrm>
        </p:spPr>
        <p:txBody>
          <a:bodyPr>
            <a:normAutofit/>
          </a:bodyPr>
          <a:lstStyle/>
          <a:p>
            <a:r>
              <a:rPr lang="en-US" dirty="0"/>
              <a:t>Acute Abdominal pain location is [-diffuse-]. Differential includes: atypical appendicitis, obstruction, mesenteric ischemia, AAA. Also may include hepatitis, cholelithiasis, GERD, Gastritis. Will also consider diverticulitis, colitis, inflammatory bowel, renal colic, pyelonephritis, hernia. Less concerning would be anterior abdominal wall pain, pain of unclear etiology/ functional abdominal pain. </a:t>
            </a:r>
          </a:p>
          <a:p>
            <a:endParaRPr lang="en-US" dirty="0"/>
          </a:p>
          <a:p>
            <a:r>
              <a:rPr lang="en-US" dirty="0"/>
              <a:t>[-In males: consideration for testicular torsion. In females: consideration for ovarian cyst, torsion, pregnancy including ectopic or corpus luteum cyst. Consider pregnancy testing-] </a:t>
            </a:r>
          </a:p>
          <a:p>
            <a:endParaRPr lang="en-US" dirty="0"/>
          </a:p>
          <a:p>
            <a:r>
              <a:rPr lang="en-US" dirty="0"/>
              <a:t>Work Up Includes: CBC to evaluate for infection or anemia. Electrolytes to screen for an imbalance and liver function testing with lipase to look for evidence of </a:t>
            </a:r>
            <a:r>
              <a:rPr lang="en-US" dirty="0" err="1"/>
              <a:t>endorgan</a:t>
            </a:r>
            <a:r>
              <a:rPr lang="en-US" dirty="0"/>
              <a:t> damage.  Urine test will be obtained to screen for infection, renal stone, hematuria. [-Will consider advanced imaging.-]</a:t>
            </a:r>
          </a:p>
        </p:txBody>
      </p:sp>
    </p:spTree>
    <p:extLst>
      <p:ext uri="{BB962C8B-B14F-4D97-AF65-F5344CB8AC3E}">
        <p14:creationId xmlns:p14="http://schemas.microsoft.com/office/powerpoint/2010/main" val="1938774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801070-A49D-94FD-6936-A95FE2DCE09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5730"/>
          <a:stretch>
            <a:fillRect/>
          </a:stretch>
        </p:blipFill>
        <p:spPr>
          <a:xfrm>
            <a:off x="20" y="10"/>
            <a:ext cx="18287980" cy="10286990"/>
          </a:xfrm>
          <a:prstGeom prst="rect">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Freeform 24">
            <a:extLst>
              <a:ext uri="{FF2B5EF4-FFF2-40B4-BE49-F238E27FC236}">
                <a16:creationId xmlns:a16="http://schemas.microsoft.com/office/drawing/2014/main" id="{A414F261-E931-45CB-8605-20FFD6826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162800"/>
            <a:ext cx="7258050" cy="1985962"/>
          </a:xfrm>
          <a:custGeom>
            <a:avLst/>
            <a:gdLst>
              <a:gd name="connsiteX0" fmla="*/ 0 w 4838700"/>
              <a:gd name="connsiteY0" fmla="*/ 0 h 1323975"/>
              <a:gd name="connsiteX1" fmla="*/ 4838700 w 4838700"/>
              <a:gd name="connsiteY1" fmla="*/ 0 h 1323975"/>
              <a:gd name="connsiteX2" fmla="*/ 4838700 w 4838700"/>
              <a:gd name="connsiteY2" fmla="*/ 78123 h 1323975"/>
              <a:gd name="connsiteX3" fmla="*/ 4822272 w 4838700"/>
              <a:gd name="connsiteY3" fmla="*/ 81440 h 1323975"/>
              <a:gd name="connsiteX4" fmla="*/ 4781550 w 4838700"/>
              <a:gd name="connsiteY4" fmla="*/ 142875 h 1323975"/>
              <a:gd name="connsiteX5" fmla="*/ 4822272 w 4838700"/>
              <a:gd name="connsiteY5" fmla="*/ 204311 h 1323975"/>
              <a:gd name="connsiteX6" fmla="*/ 4838700 w 4838700"/>
              <a:gd name="connsiteY6" fmla="*/ 207627 h 1323975"/>
              <a:gd name="connsiteX7" fmla="*/ 4838700 w 4838700"/>
              <a:gd name="connsiteY7" fmla="*/ 287197 h 1323975"/>
              <a:gd name="connsiteX8" fmla="*/ 4822272 w 4838700"/>
              <a:gd name="connsiteY8" fmla="*/ 290514 h 1323975"/>
              <a:gd name="connsiteX9" fmla="*/ 4781550 w 4838700"/>
              <a:gd name="connsiteY9" fmla="*/ 351949 h 1323975"/>
              <a:gd name="connsiteX10" fmla="*/ 4822272 w 4838700"/>
              <a:gd name="connsiteY10" fmla="*/ 413385 h 1323975"/>
              <a:gd name="connsiteX11" fmla="*/ 4838700 w 4838700"/>
              <a:gd name="connsiteY11" fmla="*/ 416701 h 1323975"/>
              <a:gd name="connsiteX12" fmla="*/ 4838700 w 4838700"/>
              <a:gd name="connsiteY12" fmla="*/ 496271 h 1323975"/>
              <a:gd name="connsiteX13" fmla="*/ 4822272 w 4838700"/>
              <a:gd name="connsiteY13" fmla="*/ 499588 h 1323975"/>
              <a:gd name="connsiteX14" fmla="*/ 4781550 w 4838700"/>
              <a:gd name="connsiteY14" fmla="*/ 561023 h 1323975"/>
              <a:gd name="connsiteX15" fmla="*/ 4822272 w 4838700"/>
              <a:gd name="connsiteY15" fmla="*/ 622459 h 1323975"/>
              <a:gd name="connsiteX16" fmla="*/ 4838700 w 4838700"/>
              <a:gd name="connsiteY16" fmla="*/ 625775 h 1323975"/>
              <a:gd name="connsiteX17" fmla="*/ 4838700 w 4838700"/>
              <a:gd name="connsiteY17" fmla="*/ 705345 h 1323975"/>
              <a:gd name="connsiteX18" fmla="*/ 4822272 w 4838700"/>
              <a:gd name="connsiteY18" fmla="*/ 708662 h 1323975"/>
              <a:gd name="connsiteX19" fmla="*/ 4781550 w 4838700"/>
              <a:gd name="connsiteY19" fmla="*/ 770097 h 1323975"/>
              <a:gd name="connsiteX20" fmla="*/ 4822272 w 4838700"/>
              <a:gd name="connsiteY20" fmla="*/ 831533 h 1323975"/>
              <a:gd name="connsiteX21" fmla="*/ 4838700 w 4838700"/>
              <a:gd name="connsiteY21" fmla="*/ 834849 h 1323975"/>
              <a:gd name="connsiteX22" fmla="*/ 4838700 w 4838700"/>
              <a:gd name="connsiteY22" fmla="*/ 914419 h 1323975"/>
              <a:gd name="connsiteX23" fmla="*/ 4822272 w 4838700"/>
              <a:gd name="connsiteY23" fmla="*/ 917736 h 1323975"/>
              <a:gd name="connsiteX24" fmla="*/ 4781550 w 4838700"/>
              <a:gd name="connsiteY24" fmla="*/ 979171 h 1323975"/>
              <a:gd name="connsiteX25" fmla="*/ 4822272 w 4838700"/>
              <a:gd name="connsiteY25" fmla="*/ 1040607 h 1323975"/>
              <a:gd name="connsiteX26" fmla="*/ 4838700 w 4838700"/>
              <a:gd name="connsiteY26" fmla="*/ 1043923 h 1323975"/>
              <a:gd name="connsiteX27" fmla="*/ 4838700 w 4838700"/>
              <a:gd name="connsiteY27" fmla="*/ 1123491 h 1323975"/>
              <a:gd name="connsiteX28" fmla="*/ 4822272 w 4838700"/>
              <a:gd name="connsiteY28" fmla="*/ 1126808 h 1323975"/>
              <a:gd name="connsiteX29" fmla="*/ 4781550 w 4838700"/>
              <a:gd name="connsiteY29" fmla="*/ 1188243 h 1323975"/>
              <a:gd name="connsiteX30" fmla="*/ 4822272 w 4838700"/>
              <a:gd name="connsiteY30" fmla="*/ 1249679 h 1323975"/>
              <a:gd name="connsiteX31" fmla="*/ 4838700 w 4838700"/>
              <a:gd name="connsiteY31" fmla="*/ 1252995 h 1323975"/>
              <a:gd name="connsiteX32" fmla="*/ 4838700 w 4838700"/>
              <a:gd name="connsiteY32" fmla="*/ 1323975 h 1323975"/>
              <a:gd name="connsiteX33" fmla="*/ 0 w 4838700"/>
              <a:gd name="connsiteY33" fmla="*/ 132397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38700" h="1323975">
                <a:moveTo>
                  <a:pt x="0" y="0"/>
                </a:moveTo>
                <a:lnTo>
                  <a:pt x="4838700" y="0"/>
                </a:lnTo>
                <a:lnTo>
                  <a:pt x="4838700" y="78123"/>
                </a:lnTo>
                <a:lnTo>
                  <a:pt x="4822272" y="81440"/>
                </a:lnTo>
                <a:cubicBezTo>
                  <a:pt x="4798341" y="91561"/>
                  <a:pt x="4781550" y="115257"/>
                  <a:pt x="4781550" y="142875"/>
                </a:cubicBezTo>
                <a:cubicBezTo>
                  <a:pt x="4781550" y="170493"/>
                  <a:pt x="4798341" y="194189"/>
                  <a:pt x="4822272" y="204311"/>
                </a:cubicBezTo>
                <a:lnTo>
                  <a:pt x="4838700" y="207627"/>
                </a:lnTo>
                <a:lnTo>
                  <a:pt x="4838700" y="287197"/>
                </a:lnTo>
                <a:lnTo>
                  <a:pt x="4822272" y="290514"/>
                </a:lnTo>
                <a:cubicBezTo>
                  <a:pt x="4798341" y="300635"/>
                  <a:pt x="4781550" y="324331"/>
                  <a:pt x="4781550" y="351949"/>
                </a:cubicBezTo>
                <a:cubicBezTo>
                  <a:pt x="4781550" y="379567"/>
                  <a:pt x="4798341" y="403263"/>
                  <a:pt x="4822272" y="413385"/>
                </a:cubicBezTo>
                <a:lnTo>
                  <a:pt x="4838700" y="416701"/>
                </a:lnTo>
                <a:lnTo>
                  <a:pt x="4838700" y="496271"/>
                </a:lnTo>
                <a:lnTo>
                  <a:pt x="4822272" y="499588"/>
                </a:lnTo>
                <a:cubicBezTo>
                  <a:pt x="4798341" y="509709"/>
                  <a:pt x="4781550" y="533405"/>
                  <a:pt x="4781550" y="561023"/>
                </a:cubicBezTo>
                <a:cubicBezTo>
                  <a:pt x="4781550" y="588641"/>
                  <a:pt x="4798341" y="612337"/>
                  <a:pt x="4822272" y="622459"/>
                </a:cubicBezTo>
                <a:lnTo>
                  <a:pt x="4838700" y="625775"/>
                </a:lnTo>
                <a:lnTo>
                  <a:pt x="4838700" y="705345"/>
                </a:lnTo>
                <a:lnTo>
                  <a:pt x="4822272" y="708662"/>
                </a:lnTo>
                <a:cubicBezTo>
                  <a:pt x="4798341" y="718783"/>
                  <a:pt x="4781550" y="742479"/>
                  <a:pt x="4781550" y="770097"/>
                </a:cubicBezTo>
                <a:cubicBezTo>
                  <a:pt x="4781550" y="797715"/>
                  <a:pt x="4798341" y="821411"/>
                  <a:pt x="4822272" y="831533"/>
                </a:cubicBezTo>
                <a:lnTo>
                  <a:pt x="4838700" y="834849"/>
                </a:lnTo>
                <a:lnTo>
                  <a:pt x="4838700" y="914419"/>
                </a:lnTo>
                <a:lnTo>
                  <a:pt x="4822272" y="917736"/>
                </a:lnTo>
                <a:cubicBezTo>
                  <a:pt x="4798341" y="927857"/>
                  <a:pt x="4781550" y="951553"/>
                  <a:pt x="4781550" y="979171"/>
                </a:cubicBezTo>
                <a:cubicBezTo>
                  <a:pt x="4781550" y="1006789"/>
                  <a:pt x="4798341" y="1030485"/>
                  <a:pt x="4822272" y="1040607"/>
                </a:cubicBezTo>
                <a:lnTo>
                  <a:pt x="4838700" y="1043923"/>
                </a:lnTo>
                <a:lnTo>
                  <a:pt x="4838700" y="1123491"/>
                </a:lnTo>
                <a:lnTo>
                  <a:pt x="4822272" y="1126808"/>
                </a:lnTo>
                <a:cubicBezTo>
                  <a:pt x="4798341" y="1136929"/>
                  <a:pt x="4781550" y="1160625"/>
                  <a:pt x="4781550" y="1188243"/>
                </a:cubicBezTo>
                <a:cubicBezTo>
                  <a:pt x="4781550" y="1215861"/>
                  <a:pt x="4798341" y="1239557"/>
                  <a:pt x="4822272" y="1249679"/>
                </a:cubicBezTo>
                <a:lnTo>
                  <a:pt x="4838700" y="1252995"/>
                </a:lnTo>
                <a:lnTo>
                  <a:pt x="4838700" y="1323975"/>
                </a:lnTo>
                <a:lnTo>
                  <a:pt x="0" y="1323975"/>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FDBC35-2A1B-F528-2167-C2D1C8AF53EC}"/>
              </a:ext>
            </a:extLst>
          </p:cNvPr>
          <p:cNvSpPr>
            <a:spLocks noGrp="1"/>
          </p:cNvSpPr>
          <p:nvPr>
            <p:ph type="title"/>
          </p:nvPr>
        </p:nvSpPr>
        <p:spPr>
          <a:xfrm>
            <a:off x="1914525" y="7472362"/>
            <a:ext cx="4843464" cy="1290639"/>
          </a:xfrm>
          <a:prstGeom prst="rect">
            <a:avLst/>
          </a:prstGeom>
          <a:noFill/>
          <a:ln w="174625" cap="sq" cmpd="thinThick">
            <a:noFill/>
            <a:miter lim="800000"/>
          </a:ln>
        </p:spPr>
        <p:txBody>
          <a:bodyPr vert="horz" lIns="91440" tIns="45720" rIns="91440" bIns="45720" rtlCol="0" anchor="ctr">
            <a:normAutofit/>
          </a:bodyPr>
          <a:lstStyle/>
          <a:p>
            <a:pPr algn="r">
              <a:lnSpc>
                <a:spcPct val="90000"/>
              </a:lnSpc>
            </a:pPr>
            <a:r>
              <a:rPr lang="en-US" sz="3600">
                <a:solidFill>
                  <a:srgbClr val="FFFFFF"/>
                </a:solidFill>
              </a:rPr>
              <a:t>Exam</a:t>
            </a:r>
          </a:p>
        </p:txBody>
      </p:sp>
      <p:cxnSp>
        <p:nvCxnSpPr>
          <p:cNvPr id="12" name="Straight Connector 11">
            <a:extLst>
              <a:ext uri="{FF2B5EF4-FFF2-40B4-BE49-F238E27FC236}">
                <a16:creationId xmlns:a16="http://schemas.microsoft.com/office/drawing/2014/main" id="{B63CF8AD-BB19-4F90-BDE5-B3B3F56F4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7315200"/>
            <a:ext cx="7187183" cy="4762"/>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24E62CA-FAA3-4628-AEF3-5033C77149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8953500"/>
            <a:ext cx="7187183" cy="4762"/>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747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7883C-19FD-D4C5-1E38-E2070FFEEACD}"/>
              </a:ext>
            </a:extLst>
          </p:cNvPr>
          <p:cNvSpPr>
            <a:spLocks noGrp="1"/>
          </p:cNvSpPr>
          <p:nvPr>
            <p:ph type="title"/>
          </p:nvPr>
        </p:nvSpPr>
        <p:spPr/>
        <p:txBody>
          <a:bodyPr>
            <a:normAutofit/>
          </a:bodyPr>
          <a:lstStyle/>
          <a:p>
            <a:pPr rtl="0" fontAlgn="base"/>
            <a:r>
              <a:rPr lang="en-US" sz="4400" b="0" i="0" u="none" strike="noStrike" kern="1200" dirty="0">
                <a:solidFill>
                  <a:schemeClr val="tx1"/>
                </a:solidFill>
                <a:effectLst/>
                <a:latin typeface="+mj-lt"/>
                <a:ea typeface="+mj-ea"/>
                <a:cs typeface="+mj-cs"/>
              </a:rPr>
              <a:t>Visual</a:t>
            </a:r>
            <a:endParaRPr lang="en-US" dirty="0"/>
          </a:p>
        </p:txBody>
      </p:sp>
      <p:sp>
        <p:nvSpPr>
          <p:cNvPr id="3" name="Content Placeholder 2">
            <a:extLst>
              <a:ext uri="{FF2B5EF4-FFF2-40B4-BE49-F238E27FC236}">
                <a16:creationId xmlns:a16="http://schemas.microsoft.com/office/drawing/2014/main" id="{323B4CD7-A490-2386-55C6-71C5FCBD7D0A}"/>
              </a:ext>
            </a:extLst>
          </p:cNvPr>
          <p:cNvSpPr>
            <a:spLocks noGrp="1"/>
          </p:cNvSpPr>
          <p:nvPr>
            <p:ph idx="1"/>
          </p:nvPr>
        </p:nvSpPr>
        <p:spPr>
          <a:xfrm>
            <a:off x="7010400" y="846138"/>
            <a:ext cx="14935200" cy="8412162"/>
          </a:xfrm>
        </p:spPr>
        <p:txBody>
          <a:bodyPr>
            <a:normAutofit/>
          </a:bodyPr>
          <a:lstStyle/>
          <a:p>
            <a:pPr lvl="0" rtl="0" fontAlgn="base"/>
            <a:r>
              <a:rPr lang="en-US" sz="4800" b="0" i="0" u="none" strike="noStrike" kern="1200" dirty="0">
                <a:solidFill>
                  <a:schemeClr val="tx1"/>
                </a:solidFill>
                <a:effectLst/>
                <a:latin typeface="+mj-lt"/>
                <a:ea typeface="+mj-ea"/>
                <a:cs typeface="+mj-cs"/>
              </a:rPr>
              <a:t>Distention</a:t>
            </a:r>
          </a:p>
          <a:p>
            <a:pPr lvl="0" rtl="0" fontAlgn="base"/>
            <a:endParaRPr lang="en-US" sz="4800" b="0" i="0" u="none" strike="noStrike" kern="1200" dirty="0">
              <a:solidFill>
                <a:schemeClr val="tx1"/>
              </a:solidFill>
              <a:effectLst/>
              <a:latin typeface="+mj-lt"/>
              <a:ea typeface="+mj-ea"/>
              <a:cs typeface="+mj-cs"/>
            </a:endParaRPr>
          </a:p>
          <a:p>
            <a:pPr lvl="0" rtl="0" fontAlgn="base"/>
            <a:r>
              <a:rPr lang="en-US" sz="4800" b="0" i="0" u="none" strike="noStrike" kern="1200" dirty="0">
                <a:solidFill>
                  <a:schemeClr val="tx1"/>
                </a:solidFill>
                <a:effectLst/>
                <a:latin typeface="+mj-lt"/>
                <a:ea typeface="+mj-ea"/>
                <a:cs typeface="+mj-cs"/>
              </a:rPr>
              <a:t>Scars</a:t>
            </a:r>
          </a:p>
          <a:p>
            <a:pPr lvl="0" rtl="0" fontAlgn="base"/>
            <a:endParaRPr lang="en-US" sz="4800" b="0" i="0" u="none" strike="noStrike" kern="1200" dirty="0">
              <a:solidFill>
                <a:schemeClr val="tx1"/>
              </a:solidFill>
              <a:effectLst/>
              <a:latin typeface="+mj-lt"/>
              <a:ea typeface="+mj-ea"/>
              <a:cs typeface="+mj-cs"/>
            </a:endParaRPr>
          </a:p>
          <a:p>
            <a:pPr lvl="0" rtl="0" fontAlgn="base"/>
            <a:r>
              <a:rPr lang="en-US" sz="4800" b="0" i="0" u="none" strike="noStrike" kern="1200" dirty="0">
                <a:solidFill>
                  <a:schemeClr val="tx1"/>
                </a:solidFill>
                <a:effectLst/>
                <a:latin typeface="+mj-lt"/>
                <a:ea typeface="+mj-ea"/>
                <a:cs typeface="+mj-cs"/>
              </a:rPr>
              <a:t>Hernias</a:t>
            </a:r>
          </a:p>
          <a:p>
            <a:pPr lvl="0" rtl="0" fontAlgn="base"/>
            <a:endParaRPr lang="en-US" sz="4800" b="0" i="0" u="none" strike="noStrike" kern="1200" dirty="0">
              <a:solidFill>
                <a:schemeClr val="tx1"/>
              </a:solidFill>
              <a:effectLst/>
              <a:latin typeface="+mj-lt"/>
              <a:ea typeface="+mj-ea"/>
              <a:cs typeface="+mj-cs"/>
            </a:endParaRPr>
          </a:p>
          <a:p>
            <a:pPr lvl="0" rtl="0" fontAlgn="base"/>
            <a:r>
              <a:rPr lang="en-US" sz="4800" b="0" i="0" u="none" strike="noStrike" kern="1200" dirty="0">
                <a:solidFill>
                  <a:schemeClr val="tx1"/>
                </a:solidFill>
                <a:effectLst/>
                <a:latin typeface="+mj-lt"/>
                <a:ea typeface="+mj-ea"/>
                <a:cs typeface="+mj-cs"/>
              </a:rPr>
              <a:t>Pulsations</a:t>
            </a:r>
          </a:p>
          <a:p>
            <a:pPr lvl="0" rtl="0" fontAlgn="base"/>
            <a:endParaRPr lang="en-US" sz="4800" b="0" i="0" u="none" strike="noStrike" kern="1200" dirty="0">
              <a:solidFill>
                <a:schemeClr val="tx1"/>
              </a:solidFill>
              <a:effectLst/>
              <a:latin typeface="+mj-lt"/>
              <a:ea typeface="+mj-ea"/>
              <a:cs typeface="+mj-cs"/>
            </a:endParaRPr>
          </a:p>
          <a:p>
            <a:pPr lvl="0" rtl="0" fontAlgn="base"/>
            <a:r>
              <a:rPr lang="en-US" sz="4800" b="0" i="0" u="none" strike="noStrike" kern="1200" dirty="0">
                <a:solidFill>
                  <a:schemeClr val="tx1"/>
                </a:solidFill>
                <a:effectLst/>
                <a:latin typeface="+mj-lt"/>
                <a:ea typeface="+mj-ea"/>
                <a:cs typeface="+mj-cs"/>
              </a:rPr>
              <a:t>Skin changes</a:t>
            </a:r>
          </a:p>
        </p:txBody>
      </p:sp>
    </p:spTree>
    <p:extLst>
      <p:ext uri="{BB962C8B-B14F-4D97-AF65-F5344CB8AC3E}">
        <p14:creationId xmlns:p14="http://schemas.microsoft.com/office/powerpoint/2010/main" val="139747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CEA85-DB4E-9510-8F53-8EAC392D9652}"/>
              </a:ext>
            </a:extLst>
          </p:cNvPr>
          <p:cNvSpPr>
            <a:spLocks noGrp="1"/>
          </p:cNvSpPr>
          <p:nvPr>
            <p:ph type="title"/>
          </p:nvPr>
        </p:nvSpPr>
        <p:spPr/>
        <p:txBody>
          <a:bodyPr>
            <a:normAutofit/>
          </a:bodyPr>
          <a:lstStyle/>
          <a:p>
            <a:pPr lvl="0" rtl="0" fontAlgn="base"/>
            <a:r>
              <a:rPr lang="en-US" sz="5400" b="1" i="0" u="none" strike="noStrike" kern="1200" dirty="0">
                <a:solidFill>
                  <a:schemeClr val="tx1"/>
                </a:solidFill>
                <a:effectLst/>
              </a:rPr>
              <a:t>Auscultation </a:t>
            </a:r>
            <a:endParaRPr lang="en-US" sz="5400" dirty="0"/>
          </a:p>
        </p:txBody>
      </p:sp>
      <p:sp>
        <p:nvSpPr>
          <p:cNvPr id="3" name="Content Placeholder 2">
            <a:extLst>
              <a:ext uri="{FF2B5EF4-FFF2-40B4-BE49-F238E27FC236}">
                <a16:creationId xmlns:a16="http://schemas.microsoft.com/office/drawing/2014/main" id="{AFE5429B-E648-D700-111B-901228F642B2}"/>
              </a:ext>
            </a:extLst>
          </p:cNvPr>
          <p:cNvSpPr>
            <a:spLocks noGrp="1"/>
          </p:cNvSpPr>
          <p:nvPr>
            <p:ph idx="1"/>
          </p:nvPr>
        </p:nvSpPr>
        <p:spPr>
          <a:xfrm>
            <a:off x="5410200" y="2636838"/>
            <a:ext cx="12039600" cy="7124700"/>
          </a:xfrm>
        </p:spPr>
        <p:txBody>
          <a:bodyPr>
            <a:normAutofit/>
          </a:bodyPr>
          <a:lstStyle/>
          <a:p>
            <a:pPr lvl="0" rtl="0" fontAlgn="base"/>
            <a:r>
              <a:rPr lang="en-US" sz="5400" dirty="0">
                <a:latin typeface="+mj-lt"/>
                <a:ea typeface="+mj-ea"/>
                <a:cs typeface="+mj-cs"/>
              </a:rPr>
              <a:t>B</a:t>
            </a:r>
            <a:r>
              <a:rPr lang="en-US" sz="5400" b="0" i="0" u="none" strike="noStrike" kern="1200" dirty="0">
                <a:solidFill>
                  <a:schemeClr val="tx1"/>
                </a:solidFill>
                <a:effectLst/>
                <a:latin typeface="+mj-lt"/>
                <a:ea typeface="+mj-ea"/>
                <a:cs typeface="+mj-cs"/>
              </a:rPr>
              <a:t>owel Sounds</a:t>
            </a:r>
          </a:p>
          <a:p>
            <a:pPr lvl="0" rtl="0" fontAlgn="base"/>
            <a:endParaRPr lang="en-US" sz="5400" b="0" i="0" u="none" strike="noStrike" kern="1200" dirty="0">
              <a:solidFill>
                <a:schemeClr val="tx1"/>
              </a:solidFill>
              <a:effectLst/>
              <a:latin typeface="+mj-lt"/>
              <a:ea typeface="+mj-ea"/>
              <a:cs typeface="+mj-cs"/>
            </a:endParaRPr>
          </a:p>
          <a:p>
            <a:pPr lvl="0" rtl="0" fontAlgn="base"/>
            <a:r>
              <a:rPr lang="en-US" sz="5400" b="0" i="0" u="none" strike="noStrike" kern="1200" dirty="0">
                <a:solidFill>
                  <a:schemeClr val="tx1"/>
                </a:solidFill>
                <a:effectLst/>
                <a:latin typeface="+mj-lt"/>
                <a:ea typeface="+mj-ea"/>
                <a:cs typeface="+mj-cs"/>
              </a:rPr>
              <a:t>Every</a:t>
            </a:r>
            <a:r>
              <a:rPr lang="en-US" sz="5400" b="0" i="0" u="none" strike="noStrike" kern="1200" baseline="0" dirty="0">
                <a:solidFill>
                  <a:schemeClr val="tx1"/>
                </a:solidFill>
                <a:effectLst/>
                <a:latin typeface="+mj-lt"/>
                <a:ea typeface="+mj-ea"/>
                <a:cs typeface="+mj-cs"/>
              </a:rPr>
              <a:t> 30 seconds</a:t>
            </a:r>
          </a:p>
          <a:p>
            <a:pPr lvl="0" rtl="0" fontAlgn="base"/>
            <a:endParaRPr lang="en-US" sz="5400" b="0" i="0" u="none" strike="noStrike" kern="1200" dirty="0">
              <a:solidFill>
                <a:schemeClr val="tx1"/>
              </a:solidFill>
              <a:effectLst/>
              <a:latin typeface="+mj-lt"/>
              <a:ea typeface="+mj-ea"/>
              <a:cs typeface="+mj-cs"/>
            </a:endParaRPr>
          </a:p>
          <a:p>
            <a:pPr lvl="0" rtl="0" fontAlgn="base"/>
            <a:r>
              <a:rPr lang="en-US" sz="5400" b="0" i="0" u="none" strike="noStrike" kern="1200" dirty="0">
                <a:solidFill>
                  <a:schemeClr val="tx1"/>
                </a:solidFill>
                <a:effectLst/>
                <a:latin typeface="+mj-lt"/>
                <a:ea typeface="+mj-ea"/>
                <a:cs typeface="+mj-cs"/>
              </a:rPr>
              <a:t>Vascular </a:t>
            </a:r>
            <a:r>
              <a:rPr lang="en-US" sz="5400" dirty="0">
                <a:latin typeface="+mj-lt"/>
                <a:ea typeface="+mj-ea"/>
                <a:cs typeface="+mj-cs"/>
              </a:rPr>
              <a:t>B</a:t>
            </a:r>
            <a:r>
              <a:rPr lang="en-US" sz="5400" b="0" i="0" u="none" strike="noStrike" kern="1200" dirty="0">
                <a:solidFill>
                  <a:schemeClr val="tx1"/>
                </a:solidFill>
                <a:effectLst/>
                <a:latin typeface="+mj-lt"/>
                <a:ea typeface="+mj-ea"/>
                <a:cs typeface="+mj-cs"/>
              </a:rPr>
              <a:t>ruits</a:t>
            </a:r>
            <a:r>
              <a:rPr lang="en-US" sz="5400" b="0" i="0" kern="1200" dirty="0">
                <a:solidFill>
                  <a:schemeClr val="tx1"/>
                </a:solidFill>
                <a:effectLst/>
                <a:latin typeface="+mj-lt"/>
                <a:ea typeface="+mj-ea"/>
                <a:cs typeface="+mj-cs"/>
              </a:rPr>
              <a:t>​</a:t>
            </a:r>
          </a:p>
        </p:txBody>
      </p:sp>
    </p:spTree>
    <p:extLst>
      <p:ext uri="{BB962C8B-B14F-4D97-AF65-F5344CB8AC3E}">
        <p14:creationId xmlns:p14="http://schemas.microsoft.com/office/powerpoint/2010/main" val="251201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D1593-E7A7-FEDA-F39F-EBF3B096DB07}"/>
              </a:ext>
            </a:extLst>
          </p:cNvPr>
          <p:cNvSpPr>
            <a:spLocks noGrp="1"/>
          </p:cNvSpPr>
          <p:nvPr>
            <p:ph type="title"/>
          </p:nvPr>
        </p:nvSpPr>
        <p:spPr/>
        <p:txBody>
          <a:bodyPr/>
          <a:lstStyle/>
          <a:p>
            <a:pPr marL="342900" lvl="0" indent="-342900" algn="l" fontAlgn="base">
              <a:spcBef>
                <a:spcPct val="20000"/>
              </a:spcBef>
              <a:buFont typeface="Arial" pitchFamily="34" charset="0"/>
              <a:buChar char="•"/>
              <a:defRPr/>
            </a:pPr>
            <a:r>
              <a:rPr lang="en-US" dirty="0"/>
              <a:t>Percussion</a:t>
            </a:r>
          </a:p>
        </p:txBody>
      </p:sp>
      <p:sp>
        <p:nvSpPr>
          <p:cNvPr id="3" name="Content Placeholder 2">
            <a:extLst>
              <a:ext uri="{FF2B5EF4-FFF2-40B4-BE49-F238E27FC236}">
                <a16:creationId xmlns:a16="http://schemas.microsoft.com/office/drawing/2014/main" id="{3C376FB0-E370-606E-0B13-0388D6BA1BDD}"/>
              </a:ext>
            </a:extLst>
          </p:cNvPr>
          <p:cNvSpPr>
            <a:spLocks noGrp="1"/>
          </p:cNvSpPr>
          <p:nvPr>
            <p:ph idx="1"/>
          </p:nvPr>
        </p:nvSpPr>
        <p:spPr>
          <a:xfrm>
            <a:off x="457200" y="1600200"/>
            <a:ext cx="11887200" cy="8686800"/>
          </a:xfrm>
        </p:spPr>
        <p:txBody>
          <a:bodyPr>
            <a:noAutofit/>
          </a:bodyPr>
          <a:lstStyle/>
          <a:p>
            <a:pPr fontAlgn="base">
              <a:defRPr/>
            </a:pPr>
            <a:r>
              <a:rPr lang="en-US" sz="4000" dirty="0"/>
              <a:t>Gas from fluid</a:t>
            </a:r>
          </a:p>
          <a:p>
            <a:pPr fontAlgn="base">
              <a:defRPr/>
            </a:pPr>
            <a:endParaRPr lang="en-US" sz="4000" dirty="0"/>
          </a:p>
          <a:p>
            <a:pPr fontAlgn="base">
              <a:defRPr/>
            </a:pPr>
            <a:r>
              <a:rPr lang="en-US" sz="4000" dirty="0"/>
              <a:t>Estimates organ size</a:t>
            </a:r>
          </a:p>
          <a:p>
            <a:pPr fontAlgn="base">
              <a:defRPr/>
            </a:pPr>
            <a:endParaRPr lang="en-US" sz="4000" dirty="0"/>
          </a:p>
          <a:p>
            <a:pPr fontAlgn="base">
              <a:defRPr/>
            </a:pPr>
            <a:r>
              <a:rPr lang="en-US" sz="4000" dirty="0"/>
              <a:t>Ascites</a:t>
            </a:r>
          </a:p>
          <a:p>
            <a:pPr lvl="1" fontAlgn="base">
              <a:defRPr/>
            </a:pPr>
            <a:r>
              <a:rPr lang="en-US" sz="4000" dirty="0"/>
              <a:t>Peristaltic Wave</a:t>
            </a:r>
          </a:p>
          <a:p>
            <a:pPr fontAlgn="base">
              <a:defRPr/>
            </a:pPr>
            <a:endParaRPr lang="en-US" sz="4000" dirty="0"/>
          </a:p>
          <a:p>
            <a:pPr fontAlgn="base">
              <a:defRPr/>
            </a:pPr>
            <a:endParaRPr lang="en-US" sz="4000" dirty="0"/>
          </a:p>
          <a:p>
            <a:pPr fontAlgn="base">
              <a:defRPr/>
            </a:pPr>
            <a:endParaRPr lang="en-US" sz="4000" dirty="0"/>
          </a:p>
          <a:p>
            <a:pPr fontAlgn="base">
              <a:defRPr/>
            </a:pPr>
            <a:endParaRPr lang="en-US" sz="4000" dirty="0"/>
          </a:p>
          <a:p>
            <a:pPr fontAlgn="base">
              <a:defRPr/>
            </a:pPr>
            <a:r>
              <a:rPr lang="en-US" sz="4000" dirty="0"/>
              <a:t>Liver scratch Technique​</a:t>
            </a:r>
          </a:p>
        </p:txBody>
      </p:sp>
      <p:pic>
        <p:nvPicPr>
          <p:cNvPr id="5" name="Picture 4">
            <a:extLst>
              <a:ext uri="{FF2B5EF4-FFF2-40B4-BE49-F238E27FC236}">
                <a16:creationId xmlns:a16="http://schemas.microsoft.com/office/drawing/2014/main" id="{2110F123-ECDE-0750-19B3-66DEDEC38537}"/>
              </a:ext>
            </a:extLst>
          </p:cNvPr>
          <p:cNvPicPr>
            <a:picLocks noChangeAspect="1"/>
          </p:cNvPicPr>
          <p:nvPr/>
        </p:nvPicPr>
        <p:blipFill>
          <a:blip r:embed="rId2"/>
          <a:stretch>
            <a:fillRect/>
          </a:stretch>
        </p:blipFill>
        <p:spPr>
          <a:xfrm>
            <a:off x="10934700" y="0"/>
            <a:ext cx="7315200" cy="4876800"/>
          </a:xfrm>
          <a:prstGeom prst="rect">
            <a:avLst/>
          </a:prstGeom>
        </p:spPr>
      </p:pic>
      <p:pic>
        <p:nvPicPr>
          <p:cNvPr id="1028" name="Picture 4" descr="Fluid Wave test - DarmanX Academy">
            <a:extLst>
              <a:ext uri="{FF2B5EF4-FFF2-40B4-BE49-F238E27FC236}">
                <a16:creationId xmlns:a16="http://schemas.microsoft.com/office/drawing/2014/main" id="{26E5401F-2C06-7F1D-FE9B-6E68490BD4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5021262"/>
            <a:ext cx="8334375" cy="4246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189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 calcmode="lin" valueType="num">
                                      <p:cBhvr additive="base">
                                        <p:cTn id="35" dur="500" fill="hold"/>
                                        <p:tgtEl>
                                          <p:spTgt spid="1028"/>
                                        </p:tgtEl>
                                        <p:attrNameLst>
                                          <p:attrName>ppt_x</p:attrName>
                                        </p:attrNameLst>
                                      </p:cBhvr>
                                      <p:tavLst>
                                        <p:tav tm="0">
                                          <p:val>
                                            <p:strVal val="#ppt_x"/>
                                          </p:val>
                                        </p:tav>
                                        <p:tav tm="100000">
                                          <p:val>
                                            <p:strVal val="#ppt_x"/>
                                          </p:val>
                                        </p:tav>
                                      </p:tavLst>
                                    </p:anim>
                                    <p:anim calcmode="lin" valueType="num">
                                      <p:cBhvr additive="base">
                                        <p:cTn id="3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4DB3A-0722-BEA7-2B9C-E659682DC55B}"/>
              </a:ext>
            </a:extLst>
          </p:cNvPr>
          <p:cNvSpPr>
            <a:spLocks noGrp="1"/>
          </p:cNvSpPr>
          <p:nvPr>
            <p:ph type="title"/>
          </p:nvPr>
        </p:nvSpPr>
        <p:spPr/>
        <p:txBody>
          <a:bodyPr/>
          <a:lstStyle/>
          <a:p>
            <a:endParaRPr lang="en-US" dirty="0"/>
          </a:p>
        </p:txBody>
      </p:sp>
      <p:pic>
        <p:nvPicPr>
          <p:cNvPr id="5122" name="Picture 2" descr="Abdominal quadrants">
            <a:extLst>
              <a:ext uri="{FF2B5EF4-FFF2-40B4-BE49-F238E27FC236}">
                <a16:creationId xmlns:a16="http://schemas.microsoft.com/office/drawing/2014/main" id="{97869471-C2D6-8CA0-DE2D-9A9251774F3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0800" y="1165860"/>
            <a:ext cx="11353800" cy="908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21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2344400" cy="1143000"/>
          </a:xfrm>
        </p:spPr>
        <p:txBody>
          <a:bodyPr>
            <a:normAutofit/>
          </a:bodyPr>
          <a:lstStyle/>
          <a:p>
            <a:r>
              <a:rPr dirty="0"/>
              <a:t>Acute Abdomen: Definitions &amp; Urgency</a:t>
            </a:r>
          </a:p>
        </p:txBody>
      </p:sp>
      <p:sp>
        <p:nvSpPr>
          <p:cNvPr id="3" name="Content Placeholder 2"/>
          <p:cNvSpPr>
            <a:spLocks noGrp="1"/>
          </p:cNvSpPr>
          <p:nvPr>
            <p:ph idx="1"/>
          </p:nvPr>
        </p:nvSpPr>
        <p:spPr>
          <a:xfrm>
            <a:off x="457200" y="1600200"/>
            <a:ext cx="15697200" cy="8347250"/>
          </a:xfrm>
        </p:spPr>
        <p:txBody>
          <a:bodyPr>
            <a:noAutofit/>
          </a:bodyPr>
          <a:lstStyle/>
          <a:p>
            <a:pPr>
              <a:defRPr sz="2000"/>
            </a:pPr>
            <a:r>
              <a:rPr sz="4000" dirty="0"/>
              <a:t>Acute abdomen = recent (&lt;7d) severe abdominal pain often requiring urgent evaluation</a:t>
            </a:r>
            <a:endParaRPr lang="en-US" sz="4000" dirty="0"/>
          </a:p>
          <a:p>
            <a:pPr>
              <a:defRPr sz="2000"/>
            </a:pPr>
            <a:endParaRPr sz="4000" dirty="0"/>
          </a:p>
          <a:p>
            <a:pPr>
              <a:defRPr sz="2000"/>
            </a:pPr>
            <a:r>
              <a:rPr sz="4000" dirty="0"/>
              <a:t>May be surgical or medical; high morbidity if missed</a:t>
            </a:r>
          </a:p>
          <a:p>
            <a:pPr>
              <a:defRPr sz="2000"/>
            </a:pPr>
            <a:endParaRPr lang="en-US" sz="4000" dirty="0"/>
          </a:p>
          <a:p>
            <a:pPr>
              <a:defRPr sz="2000"/>
            </a:pPr>
            <a:r>
              <a:rPr sz="4000" dirty="0"/>
              <a:t>Prioritize ABCs, vitals, exam before labs/imaging</a:t>
            </a:r>
          </a:p>
        </p:txBody>
      </p:sp>
    </p:spTree>
    <p:extLst>
      <p:ext uri="{BB962C8B-B14F-4D97-AF65-F5344CB8AC3E}">
        <p14:creationId xmlns:p14="http://schemas.microsoft.com/office/powerpoint/2010/main" val="1346345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C15BF-2FB5-1862-4FAE-E52C3B0F9048}"/>
              </a:ext>
            </a:extLst>
          </p:cNvPr>
          <p:cNvSpPr>
            <a:spLocks noGrp="1"/>
          </p:cNvSpPr>
          <p:nvPr>
            <p:ph type="title"/>
          </p:nvPr>
        </p:nvSpPr>
        <p:spPr/>
        <p:txBody>
          <a:bodyPr/>
          <a:lstStyle/>
          <a:p>
            <a:r>
              <a:rPr lang="en-US" dirty="0"/>
              <a:t>Location</a:t>
            </a:r>
          </a:p>
        </p:txBody>
      </p:sp>
      <p:pic>
        <p:nvPicPr>
          <p:cNvPr id="4098" name="Picture 2">
            <a:extLst>
              <a:ext uri="{FF2B5EF4-FFF2-40B4-BE49-F238E27FC236}">
                <a16:creationId xmlns:a16="http://schemas.microsoft.com/office/drawing/2014/main" id="{6DBA8F86-CB72-2733-5DD5-ED2673197F3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9953" y="1867694"/>
            <a:ext cx="16075047" cy="8419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092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72412-EF2A-86A9-0C2D-3BC8F911DE0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12615B5-6977-1F5D-91DD-0F4976EFB7A3}"/>
              </a:ext>
            </a:extLst>
          </p:cNvPr>
          <p:cNvPicPr>
            <a:picLocks noGrp="1" noChangeAspect="1"/>
          </p:cNvPicPr>
          <p:nvPr>
            <p:ph idx="1"/>
          </p:nvPr>
        </p:nvPicPr>
        <p:blipFill>
          <a:blip r:embed="rId2"/>
          <a:stretch>
            <a:fillRect/>
          </a:stretch>
        </p:blipFill>
        <p:spPr>
          <a:xfrm>
            <a:off x="2362200" y="274638"/>
            <a:ext cx="12153408" cy="9190941"/>
          </a:xfrm>
          <a:prstGeom prst="rect">
            <a:avLst/>
          </a:prstGeom>
        </p:spPr>
      </p:pic>
    </p:spTree>
    <p:extLst>
      <p:ext uri="{BB962C8B-B14F-4D97-AF65-F5344CB8AC3E}">
        <p14:creationId xmlns:p14="http://schemas.microsoft.com/office/powerpoint/2010/main" val="2264904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7E474-36CA-DF9E-A17C-B7E62505A4B2}"/>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585A7077-168C-3E5A-F858-C658249DC6BF}"/>
              </a:ext>
            </a:extLst>
          </p:cNvPr>
          <p:cNvPicPr>
            <a:picLocks noGrp="1" noChangeAspect="1"/>
          </p:cNvPicPr>
          <p:nvPr>
            <p:ph idx="1"/>
          </p:nvPr>
        </p:nvPicPr>
        <p:blipFill>
          <a:blip r:embed="rId2"/>
          <a:stretch>
            <a:fillRect/>
          </a:stretch>
        </p:blipFill>
        <p:spPr>
          <a:xfrm>
            <a:off x="1752600" y="0"/>
            <a:ext cx="14325600" cy="11170920"/>
          </a:xfrm>
          <a:prstGeom prst="rect">
            <a:avLst/>
          </a:prstGeom>
        </p:spPr>
      </p:pic>
      <p:pic>
        <p:nvPicPr>
          <p:cNvPr id="5" name="Picture 4">
            <a:extLst>
              <a:ext uri="{FF2B5EF4-FFF2-40B4-BE49-F238E27FC236}">
                <a16:creationId xmlns:a16="http://schemas.microsoft.com/office/drawing/2014/main" id="{4090E3B5-2AFA-3B4B-5495-0769BAC97592}"/>
              </a:ext>
            </a:extLst>
          </p:cNvPr>
          <p:cNvPicPr>
            <a:picLocks noChangeAspect="1"/>
          </p:cNvPicPr>
          <p:nvPr/>
        </p:nvPicPr>
        <p:blipFill>
          <a:blip r:embed="rId2"/>
          <a:stretch>
            <a:fillRect/>
          </a:stretch>
        </p:blipFill>
        <p:spPr>
          <a:xfrm>
            <a:off x="9143981" y="5143474"/>
            <a:ext cx="38" cy="51"/>
          </a:xfrm>
          <a:prstGeom prst="rect">
            <a:avLst/>
          </a:prstGeom>
        </p:spPr>
      </p:pic>
    </p:spTree>
    <p:extLst>
      <p:ext uri="{BB962C8B-B14F-4D97-AF65-F5344CB8AC3E}">
        <p14:creationId xmlns:p14="http://schemas.microsoft.com/office/powerpoint/2010/main" val="3352004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C009-BE4B-F239-4DF0-189C0BCCD459}"/>
              </a:ext>
            </a:extLst>
          </p:cNvPr>
          <p:cNvSpPr>
            <a:spLocks noGrp="1"/>
          </p:cNvSpPr>
          <p:nvPr>
            <p:ph type="title"/>
          </p:nvPr>
        </p:nvSpPr>
        <p:spPr/>
        <p:txBody>
          <a:bodyPr/>
          <a:lstStyle/>
          <a:p>
            <a:pPr lvl="0" rtl="0" fontAlgn="base"/>
            <a:r>
              <a:rPr lang="en-US" sz="4400" b="1" i="0" u="none" strike="noStrike" kern="1200" dirty="0">
                <a:solidFill>
                  <a:schemeClr val="tx1"/>
                </a:solidFill>
                <a:effectLst/>
                <a:latin typeface="+mj-lt"/>
                <a:ea typeface="+mj-ea"/>
                <a:cs typeface="+mj-cs"/>
              </a:rPr>
              <a:t>Palpation Methods</a:t>
            </a:r>
            <a:r>
              <a:rPr lang="en-US" sz="4400" b="0" i="0" kern="1200" dirty="0">
                <a:solidFill>
                  <a:schemeClr val="tx1"/>
                </a:solidFill>
                <a:effectLst/>
                <a:latin typeface="+mj-lt"/>
                <a:ea typeface="+mj-ea"/>
                <a:cs typeface="+mj-cs"/>
              </a:rPr>
              <a:t>​</a:t>
            </a:r>
            <a:endParaRPr lang="en-US" dirty="0"/>
          </a:p>
        </p:txBody>
      </p:sp>
      <p:sp>
        <p:nvSpPr>
          <p:cNvPr id="3" name="Content Placeholder 2">
            <a:extLst>
              <a:ext uri="{FF2B5EF4-FFF2-40B4-BE49-F238E27FC236}">
                <a16:creationId xmlns:a16="http://schemas.microsoft.com/office/drawing/2014/main" id="{3E4C73D4-0151-0146-ABF8-441ECCA6B37F}"/>
              </a:ext>
            </a:extLst>
          </p:cNvPr>
          <p:cNvSpPr>
            <a:spLocks noGrp="1"/>
          </p:cNvSpPr>
          <p:nvPr>
            <p:ph idx="1"/>
          </p:nvPr>
        </p:nvSpPr>
        <p:spPr>
          <a:xfrm>
            <a:off x="441960" y="1714500"/>
            <a:ext cx="7391400" cy="7993062"/>
          </a:xfrm>
        </p:spPr>
        <p:txBody>
          <a:bodyPr>
            <a:noAutofit/>
          </a:bodyPr>
          <a:lstStyle/>
          <a:p>
            <a:pPr lvl="0" fontAlgn="base"/>
            <a:r>
              <a:rPr lang="en-US" sz="4000" dirty="0">
                <a:latin typeface="+mj-lt"/>
                <a:ea typeface="+mj-ea"/>
                <a:cs typeface="+mj-cs"/>
              </a:rPr>
              <a:t>Light and Deep Palpation </a:t>
            </a:r>
          </a:p>
          <a:p>
            <a:pPr lvl="0" fontAlgn="base"/>
            <a:endParaRPr lang="en-US" sz="4000" dirty="0">
              <a:latin typeface="+mj-lt"/>
              <a:ea typeface="+mj-ea"/>
              <a:cs typeface="+mj-cs"/>
            </a:endParaRPr>
          </a:p>
          <a:p>
            <a:pPr lvl="0" fontAlgn="base"/>
            <a:r>
              <a:rPr lang="en-US" sz="4000" dirty="0">
                <a:latin typeface="+mj-lt"/>
                <a:ea typeface="+mj-ea"/>
                <a:cs typeface="+mj-cs"/>
              </a:rPr>
              <a:t>Murphy sign</a:t>
            </a:r>
          </a:p>
          <a:p>
            <a:pPr lvl="1" fontAlgn="base"/>
            <a:r>
              <a:rPr lang="en-US" dirty="0"/>
              <a:t>Push on RUQ while exhaling and hold. Patient can not inhale all the way.</a:t>
            </a:r>
          </a:p>
          <a:p>
            <a:pPr lvl="0" fontAlgn="base"/>
            <a:endParaRPr lang="en-US" sz="4000" dirty="0">
              <a:latin typeface="+mj-lt"/>
              <a:ea typeface="+mj-ea"/>
              <a:cs typeface="+mj-cs"/>
            </a:endParaRPr>
          </a:p>
          <a:p>
            <a:pPr lvl="0" fontAlgn="base"/>
            <a:r>
              <a:rPr lang="en-US" sz="4000" dirty="0">
                <a:latin typeface="+mj-lt"/>
                <a:ea typeface="+mj-ea"/>
                <a:cs typeface="+mj-cs"/>
              </a:rPr>
              <a:t>CVA tenderness</a:t>
            </a:r>
          </a:p>
          <a:p>
            <a:pPr lvl="1" fontAlgn="base"/>
            <a:r>
              <a:rPr lang="en-US" dirty="0" err="1"/>
              <a:t>KaPow</a:t>
            </a:r>
            <a:r>
              <a:rPr lang="en-US" dirty="0"/>
              <a:t>!</a:t>
            </a:r>
          </a:p>
          <a:p>
            <a:pPr fontAlgn="base"/>
            <a:endParaRPr lang="en-US" sz="4400" dirty="0">
              <a:latin typeface="+mj-lt"/>
              <a:ea typeface="+mj-ea"/>
              <a:cs typeface="+mj-cs"/>
            </a:endParaRPr>
          </a:p>
          <a:p>
            <a:pPr fontAlgn="base"/>
            <a:r>
              <a:rPr lang="en-US" sz="4400" dirty="0">
                <a:latin typeface="+mj-lt"/>
                <a:ea typeface="+mj-ea"/>
                <a:cs typeface="+mj-cs"/>
              </a:rPr>
              <a:t>Guarding</a:t>
            </a:r>
          </a:p>
          <a:p>
            <a:pPr fontAlgn="base"/>
            <a:endParaRPr lang="en-US" sz="4400" dirty="0">
              <a:latin typeface="+mj-lt"/>
              <a:ea typeface="+mj-ea"/>
              <a:cs typeface="+mj-cs"/>
            </a:endParaRPr>
          </a:p>
          <a:p>
            <a:pPr lvl="0" fontAlgn="base"/>
            <a:r>
              <a:rPr lang="en-US" sz="4000" dirty="0">
                <a:latin typeface="+mj-lt"/>
                <a:ea typeface="+mj-ea"/>
                <a:cs typeface="+mj-cs"/>
              </a:rPr>
              <a:t>Organomegaly</a:t>
            </a:r>
            <a:endParaRPr lang="en-US" sz="2000" b="0" i="0" kern="1200" dirty="0">
              <a:solidFill>
                <a:schemeClr val="tx1"/>
              </a:solidFill>
              <a:effectLst/>
              <a:latin typeface="+mn-lt"/>
              <a:ea typeface="+mn-ea"/>
              <a:cs typeface="+mn-cs"/>
            </a:endParaRPr>
          </a:p>
          <a:p>
            <a:pPr marL="342900" marR="0" lvl="0" indent="-285750" algn="l" defTabSz="914400" rtl="0" eaLnBrk="1" fontAlgn="base" latinLnBrk="0" hangingPunct="1">
              <a:lnSpc>
                <a:spcPct val="100000"/>
              </a:lnSpc>
              <a:spcBef>
                <a:spcPct val="20000"/>
              </a:spcBef>
              <a:spcAft>
                <a:spcPts val="0"/>
              </a:spcAft>
              <a:buClrTx/>
              <a:buSzTx/>
              <a:buFont typeface="Arial" pitchFamily="34" charset="0"/>
              <a:buChar char="–"/>
              <a:tabLst/>
              <a:defRPr/>
            </a:pPr>
            <a:endParaRPr lang="en-US" sz="1800" b="0" i="0" kern="1200" dirty="0">
              <a:solidFill>
                <a:schemeClr val="tx1"/>
              </a:solidFill>
              <a:effectLst/>
              <a:latin typeface="+mn-lt"/>
              <a:ea typeface="+mn-ea"/>
              <a:cs typeface="+mn-cs"/>
            </a:endParaRPr>
          </a:p>
        </p:txBody>
      </p:sp>
      <p:sp>
        <p:nvSpPr>
          <p:cNvPr id="4" name="Content Placeholder 2">
            <a:extLst>
              <a:ext uri="{FF2B5EF4-FFF2-40B4-BE49-F238E27FC236}">
                <a16:creationId xmlns:a16="http://schemas.microsoft.com/office/drawing/2014/main" id="{850D0D3E-2903-5CE7-007B-0319D62FC151}"/>
              </a:ext>
            </a:extLst>
          </p:cNvPr>
          <p:cNvSpPr txBox="1">
            <a:spLocks/>
          </p:cNvSpPr>
          <p:nvPr/>
        </p:nvSpPr>
        <p:spPr>
          <a:xfrm>
            <a:off x="8305800" y="1181100"/>
            <a:ext cx="9829800" cy="78105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en-US" sz="4000" dirty="0">
                <a:latin typeface="+mj-lt"/>
                <a:ea typeface="+mj-ea"/>
                <a:cs typeface="+mj-cs"/>
              </a:rPr>
              <a:t>Psoas Sign</a:t>
            </a:r>
          </a:p>
          <a:p>
            <a:pPr lvl="1" fontAlgn="base"/>
            <a:r>
              <a:rPr lang="en-US" sz="2400" dirty="0"/>
              <a:t>Ask the patient to </a:t>
            </a:r>
            <a:r>
              <a:rPr lang="en-US" sz="2400" b="1" dirty="0"/>
              <a:t>raise the right leg</a:t>
            </a:r>
            <a:r>
              <a:rPr lang="en-US" sz="2400" dirty="0"/>
              <a:t> against gentle resistance at the thigh.</a:t>
            </a:r>
            <a:r>
              <a:rPr lang="en-US" sz="4000" dirty="0">
                <a:latin typeface="+mj-lt"/>
                <a:ea typeface="+mj-ea"/>
                <a:cs typeface="+mj-cs"/>
              </a:rPr>
              <a:t> </a:t>
            </a:r>
          </a:p>
          <a:p>
            <a:pPr fontAlgn="base"/>
            <a:r>
              <a:rPr lang="en-US" sz="4000" dirty="0">
                <a:latin typeface="+mj-lt"/>
                <a:ea typeface="+mj-ea"/>
                <a:cs typeface="+mj-cs"/>
              </a:rPr>
              <a:t>Obturator</a:t>
            </a:r>
          </a:p>
          <a:p>
            <a:pPr lvl="1" fontAlgn="base">
              <a:defRPr/>
            </a:pPr>
            <a:r>
              <a:rPr lang="en-US" dirty="0"/>
              <a:t>Have the patient lie supine. Flex the </a:t>
            </a:r>
            <a:r>
              <a:rPr lang="en-US" b="1" dirty="0"/>
              <a:t>right hip and knee</a:t>
            </a:r>
            <a:r>
              <a:rPr lang="en-US" dirty="0"/>
              <a:t> to 90 degrees. Gently </a:t>
            </a:r>
            <a:r>
              <a:rPr lang="en-US" b="1" dirty="0"/>
              <a:t>internally rotate</a:t>
            </a:r>
            <a:r>
              <a:rPr lang="en-US" dirty="0"/>
              <a:t> the hip (i.e., move the ankle outward while keeping the knee stationary).</a:t>
            </a:r>
            <a:endParaRPr lang="en-US" sz="4000" dirty="0">
              <a:latin typeface="+mj-lt"/>
              <a:ea typeface="+mj-ea"/>
              <a:cs typeface="+mj-cs"/>
            </a:endParaRPr>
          </a:p>
          <a:p>
            <a:pPr fontAlgn="base"/>
            <a:r>
              <a:rPr lang="en-US" sz="4000" dirty="0">
                <a:latin typeface="+mj-lt"/>
                <a:ea typeface="+mj-ea"/>
                <a:cs typeface="+mj-cs"/>
              </a:rPr>
              <a:t>McBurney</a:t>
            </a:r>
          </a:p>
          <a:p>
            <a:pPr lvl="1" fontAlgn="base">
              <a:defRPr/>
            </a:pPr>
            <a:r>
              <a:rPr lang="en-US" b="1" dirty="0"/>
              <a:t>Focal, sharp RLQ tenderness</a:t>
            </a:r>
            <a:r>
              <a:rPr lang="en-US" dirty="0"/>
              <a:t> at the point.</a:t>
            </a:r>
            <a:endParaRPr lang="en-US" sz="4000" dirty="0">
              <a:latin typeface="+mj-lt"/>
              <a:ea typeface="+mj-ea"/>
              <a:cs typeface="+mj-cs"/>
            </a:endParaRPr>
          </a:p>
          <a:p>
            <a:pPr fontAlgn="base"/>
            <a:r>
              <a:rPr lang="en-US" sz="4000" dirty="0">
                <a:latin typeface="+mj-lt"/>
                <a:ea typeface="+mj-ea"/>
                <a:cs typeface="+mj-cs"/>
              </a:rPr>
              <a:t>Rovsing</a:t>
            </a:r>
          </a:p>
          <a:p>
            <a:pPr lvl="1" fontAlgn="base"/>
            <a:r>
              <a:rPr lang="en-US" sz="2400" b="1" dirty="0"/>
              <a:t>Pain felt in the RLQ</a:t>
            </a:r>
            <a:r>
              <a:rPr lang="en-US" sz="2400" dirty="0"/>
              <a:t> when the LLQ is pressed.</a:t>
            </a:r>
            <a:r>
              <a:rPr lang="en-US" sz="4000" dirty="0">
                <a:latin typeface="+mj-lt"/>
                <a:ea typeface="+mj-ea"/>
                <a:cs typeface="+mj-cs"/>
              </a:rPr>
              <a:t> </a:t>
            </a:r>
          </a:p>
          <a:p>
            <a:pPr fontAlgn="base"/>
            <a:r>
              <a:rPr lang="en-US" sz="4000" dirty="0">
                <a:latin typeface="+mj-lt"/>
                <a:ea typeface="+mj-ea"/>
                <a:cs typeface="+mj-cs"/>
              </a:rPr>
              <a:t>Peritonitis</a:t>
            </a:r>
          </a:p>
          <a:p>
            <a:pPr lvl="1" fontAlgn="base"/>
            <a:r>
              <a:rPr lang="en-US" sz="3200" dirty="0"/>
              <a:t>Shake table</a:t>
            </a:r>
            <a:endParaRPr lang="en-US" sz="4000" dirty="0"/>
          </a:p>
          <a:p>
            <a:pPr lvl="1" fontAlgn="base">
              <a:defRPr/>
            </a:pPr>
            <a:endParaRPr lang="en-US" sz="2400" dirty="0"/>
          </a:p>
          <a:p>
            <a:pPr lvl="1" fontAlgn="base">
              <a:defRPr/>
            </a:pPr>
            <a:endParaRPr lang="en-US" sz="2400" dirty="0"/>
          </a:p>
          <a:p>
            <a:pPr lvl="1" fontAlgn="base">
              <a:defRPr/>
            </a:pPr>
            <a:endParaRPr lang="en-US" dirty="0"/>
          </a:p>
          <a:p>
            <a:pPr indent="-285750" fontAlgn="base">
              <a:buFont typeface="Arial" pitchFamily="34" charset="0"/>
              <a:buChar char="–"/>
              <a:defRPr/>
            </a:pPr>
            <a:endParaRPr lang="en-US" sz="2400" dirty="0"/>
          </a:p>
        </p:txBody>
      </p:sp>
    </p:spTree>
    <p:extLst>
      <p:ext uri="{BB962C8B-B14F-4D97-AF65-F5344CB8AC3E}">
        <p14:creationId xmlns:p14="http://schemas.microsoft.com/office/powerpoint/2010/main" val="27713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wipe(down)">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down)">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wipe(down)">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wipe(down)">
                                      <p:cBhvr>
                                        <p:cTn id="35" dur="500"/>
                                        <p:tgtEl>
                                          <p:spTgt spid="3">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animEffect transition="in" filter="wipe(down)">
                                      <p:cBhvr>
                                        <p:cTn id="40" dur="500"/>
                                        <p:tgtEl>
                                          <p:spTgt spid="4">
                                            <p:txEl>
                                              <p:pRg st="0" end="0"/>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Effect transition="in" filter="wipe(down)">
                                      <p:cBhvr>
                                        <p:cTn id="43" dur="500"/>
                                        <p:tgtEl>
                                          <p:spTgt spid="4">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4">
                                            <p:txEl>
                                              <p:pRg st="2" end="2"/>
                                            </p:txEl>
                                          </p:spTgt>
                                        </p:tgtEl>
                                        <p:attrNameLst>
                                          <p:attrName>style.visibility</p:attrName>
                                        </p:attrNameLst>
                                      </p:cBhvr>
                                      <p:to>
                                        <p:strVal val="visible"/>
                                      </p:to>
                                    </p:set>
                                    <p:animEffect transition="in" filter="wipe(down)">
                                      <p:cBhvr>
                                        <p:cTn id="48" dur="500"/>
                                        <p:tgtEl>
                                          <p:spTgt spid="4">
                                            <p:txEl>
                                              <p:pRg st="2" end="2"/>
                                            </p:txEl>
                                          </p:spTgt>
                                        </p:tgtEl>
                                      </p:cBhvr>
                                    </p:animEffect>
                                  </p:childTnLst>
                                </p:cTn>
                              </p:par>
                              <p:par>
                                <p:cTn id="49" presetID="22" presetClass="entr" presetSubtype="4" fill="hold" nodeType="with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animEffect transition="in" filter="wipe(down)">
                                      <p:cBhvr>
                                        <p:cTn id="51" dur="500"/>
                                        <p:tgtEl>
                                          <p:spTgt spid="4">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4">
                                            <p:txEl>
                                              <p:pRg st="4" end="4"/>
                                            </p:txEl>
                                          </p:spTgt>
                                        </p:tgtEl>
                                        <p:attrNameLst>
                                          <p:attrName>style.visibility</p:attrName>
                                        </p:attrNameLst>
                                      </p:cBhvr>
                                      <p:to>
                                        <p:strVal val="visible"/>
                                      </p:to>
                                    </p:set>
                                    <p:animEffect transition="in" filter="wipe(down)">
                                      <p:cBhvr>
                                        <p:cTn id="56" dur="500"/>
                                        <p:tgtEl>
                                          <p:spTgt spid="4">
                                            <p:txEl>
                                              <p:pRg st="4" end="4"/>
                                            </p:txEl>
                                          </p:spTgt>
                                        </p:tgtEl>
                                      </p:cBhvr>
                                    </p:animEffect>
                                  </p:childTnLst>
                                </p:cTn>
                              </p:par>
                              <p:par>
                                <p:cTn id="57" presetID="22" presetClass="entr" presetSubtype="4" fill="hold" nodeType="withEffect">
                                  <p:stCondLst>
                                    <p:cond delay="0"/>
                                  </p:stCondLst>
                                  <p:childTnLst>
                                    <p:set>
                                      <p:cBhvr>
                                        <p:cTn id="58" dur="1" fill="hold">
                                          <p:stCondLst>
                                            <p:cond delay="0"/>
                                          </p:stCondLst>
                                        </p:cTn>
                                        <p:tgtEl>
                                          <p:spTgt spid="4">
                                            <p:txEl>
                                              <p:pRg st="5" end="5"/>
                                            </p:txEl>
                                          </p:spTgt>
                                        </p:tgtEl>
                                        <p:attrNameLst>
                                          <p:attrName>style.visibility</p:attrName>
                                        </p:attrNameLst>
                                      </p:cBhvr>
                                      <p:to>
                                        <p:strVal val="visible"/>
                                      </p:to>
                                    </p:set>
                                    <p:animEffect transition="in" filter="wipe(down)">
                                      <p:cBhvr>
                                        <p:cTn id="59" dur="500"/>
                                        <p:tgtEl>
                                          <p:spTgt spid="4">
                                            <p:txEl>
                                              <p:pRg st="5" end="5"/>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4">
                                            <p:txEl>
                                              <p:pRg st="6" end="6"/>
                                            </p:txEl>
                                          </p:spTgt>
                                        </p:tgtEl>
                                        <p:attrNameLst>
                                          <p:attrName>style.visibility</p:attrName>
                                        </p:attrNameLst>
                                      </p:cBhvr>
                                      <p:to>
                                        <p:strVal val="visible"/>
                                      </p:to>
                                    </p:set>
                                    <p:animEffect transition="in" filter="wipe(down)">
                                      <p:cBhvr>
                                        <p:cTn id="64" dur="500"/>
                                        <p:tgtEl>
                                          <p:spTgt spid="4">
                                            <p:txEl>
                                              <p:pRg st="6" end="6"/>
                                            </p:txEl>
                                          </p:spTgt>
                                        </p:tgtEl>
                                      </p:cBhvr>
                                    </p:animEffect>
                                  </p:childTnLst>
                                </p:cTn>
                              </p:par>
                              <p:par>
                                <p:cTn id="65" presetID="22" presetClass="entr" presetSubtype="4" fill="hold" nodeType="withEffect">
                                  <p:stCondLst>
                                    <p:cond delay="0"/>
                                  </p:stCondLst>
                                  <p:childTnLst>
                                    <p:set>
                                      <p:cBhvr>
                                        <p:cTn id="66" dur="1" fill="hold">
                                          <p:stCondLst>
                                            <p:cond delay="0"/>
                                          </p:stCondLst>
                                        </p:cTn>
                                        <p:tgtEl>
                                          <p:spTgt spid="4">
                                            <p:txEl>
                                              <p:pRg st="7" end="7"/>
                                            </p:txEl>
                                          </p:spTgt>
                                        </p:tgtEl>
                                        <p:attrNameLst>
                                          <p:attrName>style.visibility</p:attrName>
                                        </p:attrNameLst>
                                      </p:cBhvr>
                                      <p:to>
                                        <p:strVal val="visible"/>
                                      </p:to>
                                    </p:set>
                                    <p:animEffect transition="in" filter="wipe(down)">
                                      <p:cBhvr>
                                        <p:cTn id="67" dur="500"/>
                                        <p:tgtEl>
                                          <p:spTgt spid="4">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
                                            <p:txEl>
                                              <p:pRg st="8" end="8"/>
                                            </p:txEl>
                                          </p:spTgt>
                                        </p:tgtEl>
                                        <p:attrNameLst>
                                          <p:attrName>style.visibility</p:attrName>
                                        </p:attrNameLst>
                                      </p:cBhvr>
                                      <p:to>
                                        <p:strVal val="visible"/>
                                      </p:to>
                                    </p:set>
                                    <p:animEffect transition="in" filter="wipe(down)">
                                      <p:cBhvr>
                                        <p:cTn id="72" dur="500"/>
                                        <p:tgtEl>
                                          <p:spTgt spid="4">
                                            <p:txEl>
                                              <p:pRg st="8" end="8"/>
                                            </p:txEl>
                                          </p:spTgt>
                                        </p:tgtEl>
                                      </p:cBhvr>
                                    </p:animEffect>
                                  </p:childTnLst>
                                </p:cTn>
                              </p:par>
                              <p:par>
                                <p:cTn id="73" presetID="22" presetClass="entr" presetSubtype="4" fill="hold" nodeType="withEffect">
                                  <p:stCondLst>
                                    <p:cond delay="0"/>
                                  </p:stCondLst>
                                  <p:childTnLst>
                                    <p:set>
                                      <p:cBhvr>
                                        <p:cTn id="74" dur="1" fill="hold">
                                          <p:stCondLst>
                                            <p:cond delay="0"/>
                                          </p:stCondLst>
                                        </p:cTn>
                                        <p:tgtEl>
                                          <p:spTgt spid="4">
                                            <p:txEl>
                                              <p:pRg st="9" end="9"/>
                                            </p:txEl>
                                          </p:spTgt>
                                        </p:tgtEl>
                                        <p:attrNameLst>
                                          <p:attrName>style.visibility</p:attrName>
                                        </p:attrNameLst>
                                      </p:cBhvr>
                                      <p:to>
                                        <p:strVal val="visible"/>
                                      </p:to>
                                    </p:set>
                                    <p:animEffect transition="in" filter="wipe(down)">
                                      <p:cBhvr>
                                        <p:cTn id="75"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149D4-5174-20DD-54E4-86E2F48A6E7B}"/>
              </a:ext>
            </a:extLst>
          </p:cNvPr>
          <p:cNvSpPr>
            <a:spLocks noGrp="1"/>
          </p:cNvSpPr>
          <p:nvPr>
            <p:ph type="title"/>
          </p:nvPr>
        </p:nvSpPr>
        <p:spPr/>
        <p:txBody>
          <a:bodyPr>
            <a:normAutofit/>
          </a:bodyPr>
          <a:lstStyle/>
          <a:p>
            <a:pPr marL="0" lvl="0" indent="0">
              <a:buNone/>
            </a:pPr>
            <a:r>
              <a:rPr lang="en-US" sz="4800" b="1" dirty="0">
                <a:latin typeface="+mn-lt"/>
                <a:ea typeface="+mn-ea"/>
                <a:cs typeface="+mn-cs"/>
              </a:rPr>
              <a:t>Right Upper Quadrant Biliary:</a:t>
            </a:r>
            <a:endParaRPr lang="en-US" sz="6000" b="1" dirty="0"/>
          </a:p>
        </p:txBody>
      </p:sp>
      <p:sp>
        <p:nvSpPr>
          <p:cNvPr id="3" name="Content Placeholder 2">
            <a:extLst>
              <a:ext uri="{FF2B5EF4-FFF2-40B4-BE49-F238E27FC236}">
                <a16:creationId xmlns:a16="http://schemas.microsoft.com/office/drawing/2014/main" id="{71D61D51-F1E0-34E5-F629-C67C9945B176}"/>
              </a:ext>
            </a:extLst>
          </p:cNvPr>
          <p:cNvSpPr>
            <a:spLocks noGrp="1"/>
          </p:cNvSpPr>
          <p:nvPr>
            <p:ph idx="1"/>
          </p:nvPr>
        </p:nvSpPr>
        <p:spPr>
          <a:xfrm>
            <a:off x="152400" y="1562100"/>
            <a:ext cx="7620000" cy="8001000"/>
          </a:xfrm>
        </p:spPr>
        <p:txBody>
          <a:bodyPr>
            <a:normAutofit lnSpcReduction="10000"/>
          </a:bodyPr>
          <a:lstStyle/>
          <a:p>
            <a:r>
              <a:rPr lang="en-US" sz="3600" dirty="0"/>
              <a:t>Cholecystitis</a:t>
            </a:r>
          </a:p>
          <a:p>
            <a:r>
              <a:rPr lang="en-US" sz="3600" dirty="0"/>
              <a:t>Colonic: colitis</a:t>
            </a:r>
          </a:p>
          <a:p>
            <a:pPr lvl="1"/>
            <a:r>
              <a:rPr lang="en-US" sz="3000" dirty="0"/>
              <a:t>diverticulitis</a:t>
            </a:r>
          </a:p>
          <a:p>
            <a:r>
              <a:rPr lang="en-US" sz="3600" dirty="0"/>
              <a:t>Hepatic</a:t>
            </a:r>
          </a:p>
          <a:p>
            <a:pPr lvl="1"/>
            <a:r>
              <a:rPr lang="en-US" sz="3000" dirty="0"/>
              <a:t>Abscess</a:t>
            </a:r>
          </a:p>
          <a:p>
            <a:pPr lvl="1"/>
            <a:r>
              <a:rPr lang="en-US" sz="3000" dirty="0"/>
              <a:t>Hepatitis</a:t>
            </a:r>
          </a:p>
          <a:p>
            <a:pPr lvl="1"/>
            <a:r>
              <a:rPr lang="en-US" sz="3000" dirty="0"/>
              <a:t>Mass</a:t>
            </a:r>
          </a:p>
          <a:p>
            <a:r>
              <a:rPr lang="en-US" sz="3600" dirty="0"/>
              <a:t>Pulmonary</a:t>
            </a:r>
          </a:p>
          <a:p>
            <a:pPr lvl="1"/>
            <a:r>
              <a:rPr lang="en-US" sz="3300" dirty="0"/>
              <a:t>Plural effusion</a:t>
            </a:r>
          </a:p>
          <a:p>
            <a:pPr lvl="1"/>
            <a:r>
              <a:rPr lang="en-US" sz="3000" dirty="0"/>
              <a:t>Pneumonia</a:t>
            </a:r>
          </a:p>
          <a:p>
            <a:pPr lvl="1"/>
            <a:r>
              <a:rPr lang="en-US" sz="3000" dirty="0"/>
              <a:t>Embolus</a:t>
            </a:r>
          </a:p>
          <a:p>
            <a:r>
              <a:rPr lang="en-US" sz="3600" dirty="0"/>
              <a:t>Renal</a:t>
            </a:r>
          </a:p>
          <a:p>
            <a:pPr lvl="1"/>
            <a:r>
              <a:rPr lang="en-US" sz="3000" dirty="0"/>
              <a:t>Nephrolithiasis</a:t>
            </a:r>
          </a:p>
          <a:p>
            <a:pPr lvl="1"/>
            <a:r>
              <a:rPr lang="en-US" sz="3000" dirty="0"/>
              <a:t>pyelonephritis</a:t>
            </a:r>
            <a:endParaRPr lang="en-US" dirty="0"/>
          </a:p>
        </p:txBody>
      </p:sp>
    </p:spTree>
    <p:extLst>
      <p:ext uri="{BB962C8B-B14F-4D97-AF65-F5344CB8AC3E}">
        <p14:creationId xmlns:p14="http://schemas.microsoft.com/office/powerpoint/2010/main" val="3401187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barn(inVertical)">
                                      <p:cBhvr>
                                        <p:cTn id="34" dur="500"/>
                                        <p:tgtEl>
                                          <p:spTgt spid="3">
                                            <p:txEl>
                                              <p:pRg st="7" end="7"/>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barn(inVertical)">
                                      <p:cBhvr>
                                        <p:cTn id="37" dur="500"/>
                                        <p:tgtEl>
                                          <p:spTgt spid="3">
                                            <p:txEl>
                                              <p:pRg st="8" end="8"/>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barn(inVertical)">
                                      <p:cBhvr>
                                        <p:cTn id="40" dur="500"/>
                                        <p:tgtEl>
                                          <p:spTgt spid="3">
                                            <p:txEl>
                                              <p:pRg st="9" end="9"/>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barn(inVertical)">
                                      <p:cBhvr>
                                        <p:cTn id="43" dur="500"/>
                                        <p:tgtEl>
                                          <p:spTgt spid="3">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barn(inVertical)">
                                      <p:cBhvr>
                                        <p:cTn id="48" dur="500"/>
                                        <p:tgtEl>
                                          <p:spTgt spid="3">
                                            <p:txEl>
                                              <p:pRg st="11" end="1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Effect transition="in" filter="barn(inVertical)">
                                      <p:cBhvr>
                                        <p:cTn id="51" dur="500"/>
                                        <p:tgtEl>
                                          <p:spTgt spid="3">
                                            <p:txEl>
                                              <p:pRg st="12" end="12"/>
                                            </p:txEl>
                                          </p:spTgt>
                                        </p:tgtEl>
                                      </p:cBhvr>
                                    </p:animEffect>
                                  </p:childTnLst>
                                </p:cTn>
                              </p:par>
                              <p:par>
                                <p:cTn id="52" presetID="16" presetClass="entr" presetSubtype="21" fill="hold" nodeType="withEffect">
                                  <p:stCondLst>
                                    <p:cond delay="0"/>
                                  </p:stCondLst>
                                  <p:childTnLst>
                                    <p:set>
                                      <p:cBhvr>
                                        <p:cTn id="53" dur="1" fill="hold">
                                          <p:stCondLst>
                                            <p:cond delay="0"/>
                                          </p:stCondLst>
                                        </p:cTn>
                                        <p:tgtEl>
                                          <p:spTgt spid="3">
                                            <p:txEl>
                                              <p:pRg st="13" end="13"/>
                                            </p:txEl>
                                          </p:spTgt>
                                        </p:tgtEl>
                                        <p:attrNameLst>
                                          <p:attrName>style.visibility</p:attrName>
                                        </p:attrNameLst>
                                      </p:cBhvr>
                                      <p:to>
                                        <p:strVal val="visible"/>
                                      </p:to>
                                    </p:set>
                                    <p:animEffect transition="in" filter="barn(inVertical)">
                                      <p:cBhvr>
                                        <p:cTn id="54"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3600" dirty="0">
                <a:latin typeface="+mn-lt"/>
                <a:ea typeface="+mn-ea"/>
                <a:cs typeface="+mn-cs"/>
              </a:rPr>
              <a:t>Epigastric </a:t>
            </a:r>
            <a:endParaRPr lang="en-US" dirty="0"/>
          </a:p>
        </p:txBody>
      </p:sp>
      <p:sp>
        <p:nvSpPr>
          <p:cNvPr id="3" name="Content Placeholder 2"/>
          <p:cNvSpPr>
            <a:spLocks noGrp="1"/>
          </p:cNvSpPr>
          <p:nvPr>
            <p:ph idx="1"/>
          </p:nvPr>
        </p:nvSpPr>
        <p:spPr>
          <a:xfrm>
            <a:off x="-4419600" y="114300"/>
            <a:ext cx="13106400" cy="8412162"/>
          </a:xfrm>
        </p:spPr>
        <p:txBody>
          <a:bodyPr>
            <a:normAutofit lnSpcReduction="10000"/>
          </a:bodyPr>
          <a:lstStyle/>
          <a:p>
            <a:pPr lvl="0" algn="r"/>
            <a:r>
              <a:rPr lang="en-US" sz="3600" dirty="0"/>
              <a:t>Biliary</a:t>
            </a:r>
          </a:p>
          <a:p>
            <a:pPr lvl="1" algn="r"/>
            <a:r>
              <a:rPr lang="en-US" sz="3000" dirty="0"/>
              <a:t>Cholecystitis</a:t>
            </a:r>
          </a:p>
          <a:p>
            <a:pPr algn="r"/>
            <a:r>
              <a:rPr lang="en-US" sz="3600" dirty="0"/>
              <a:t>Cardiac</a:t>
            </a:r>
          </a:p>
          <a:p>
            <a:pPr lvl="1" algn="r"/>
            <a:r>
              <a:rPr lang="en-US" sz="3000" dirty="0"/>
              <a:t>myocardial infarction</a:t>
            </a:r>
          </a:p>
          <a:p>
            <a:pPr lvl="1" algn="r"/>
            <a:r>
              <a:rPr lang="en-US" sz="3000" dirty="0"/>
              <a:t>pericarditis</a:t>
            </a:r>
          </a:p>
          <a:p>
            <a:pPr algn="r"/>
            <a:r>
              <a:rPr lang="fr-FR" sz="3600" dirty="0"/>
              <a:t>Gastric</a:t>
            </a:r>
          </a:p>
          <a:p>
            <a:pPr lvl="1" algn="r"/>
            <a:r>
              <a:rPr lang="fr-FR" sz="3000" dirty="0"/>
              <a:t>Esophagitis</a:t>
            </a:r>
          </a:p>
          <a:p>
            <a:pPr lvl="1" algn="r"/>
            <a:r>
              <a:rPr lang="fr-FR" sz="3000" dirty="0"/>
              <a:t>Gastritis</a:t>
            </a:r>
          </a:p>
          <a:p>
            <a:pPr lvl="1" algn="r"/>
            <a:r>
              <a:rPr lang="fr-FR" sz="3000" dirty="0" err="1"/>
              <a:t>Peptic</a:t>
            </a:r>
            <a:r>
              <a:rPr lang="fr-FR" sz="3000" dirty="0"/>
              <a:t> </a:t>
            </a:r>
            <a:r>
              <a:rPr lang="fr-FR" sz="3000" dirty="0" err="1"/>
              <a:t>ulcer</a:t>
            </a:r>
            <a:endParaRPr lang="fr-FR" sz="3000" dirty="0"/>
          </a:p>
          <a:p>
            <a:pPr algn="r"/>
            <a:r>
              <a:rPr lang="en-US" sz="3600" dirty="0"/>
              <a:t>Pancreatic</a:t>
            </a:r>
          </a:p>
          <a:p>
            <a:pPr lvl="1" algn="r"/>
            <a:r>
              <a:rPr lang="en-US" sz="3000" dirty="0"/>
              <a:t>Mass</a:t>
            </a:r>
          </a:p>
          <a:p>
            <a:pPr lvl="1" algn="r"/>
            <a:r>
              <a:rPr lang="en-US" sz="3000" dirty="0"/>
              <a:t>Pancreatitis</a:t>
            </a:r>
          </a:p>
          <a:p>
            <a:pPr algn="r"/>
            <a:r>
              <a:rPr lang="en-US" sz="3600" dirty="0"/>
              <a:t>Vascular</a:t>
            </a:r>
          </a:p>
          <a:p>
            <a:pPr lvl="1" algn="r"/>
            <a:r>
              <a:rPr lang="en-US" sz="3000" dirty="0"/>
              <a:t>Aortic dissection</a:t>
            </a:r>
          </a:p>
          <a:p>
            <a:pPr lvl="1" algn="r"/>
            <a:r>
              <a:rPr lang="en-US" sz="3000" dirty="0"/>
              <a:t>Mesenteric ischemia</a:t>
            </a:r>
          </a:p>
        </p:txBody>
      </p:sp>
    </p:spTree>
    <p:extLst>
      <p:ext uri="{BB962C8B-B14F-4D97-AF65-F5344CB8AC3E}">
        <p14:creationId xmlns:p14="http://schemas.microsoft.com/office/powerpoint/2010/main" val="2567106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5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500"/>
                                        <p:tgtEl>
                                          <p:spTgt spid="3">
                                            <p:txEl>
                                              <p:pRg st="2" end="2"/>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ircle(in)">
                                      <p:cBhvr>
                                        <p:cTn id="18" dur="500"/>
                                        <p:tgtEl>
                                          <p:spTgt spid="3">
                                            <p:txEl>
                                              <p:pRg st="3" end="3"/>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ircle(in)">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circle(in)">
                                      <p:cBhvr>
                                        <p:cTn id="26" dur="500"/>
                                        <p:tgtEl>
                                          <p:spTgt spid="3">
                                            <p:txEl>
                                              <p:pRg st="5" end="5"/>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circle(in)">
                                      <p:cBhvr>
                                        <p:cTn id="29" dur="500"/>
                                        <p:tgtEl>
                                          <p:spTgt spid="3">
                                            <p:txEl>
                                              <p:pRg st="6" end="6"/>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ircle(in)">
                                      <p:cBhvr>
                                        <p:cTn id="32" dur="500"/>
                                        <p:tgtEl>
                                          <p:spTgt spid="3">
                                            <p:txEl>
                                              <p:pRg st="7" end="7"/>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circle(in)">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circle(in)">
                                      <p:cBhvr>
                                        <p:cTn id="40" dur="500"/>
                                        <p:tgtEl>
                                          <p:spTgt spid="3">
                                            <p:txEl>
                                              <p:pRg st="9" end="9"/>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circle(in)">
                                      <p:cBhvr>
                                        <p:cTn id="43" dur="500"/>
                                        <p:tgtEl>
                                          <p:spTgt spid="3">
                                            <p:txEl>
                                              <p:pRg st="10" end="10"/>
                                            </p:txEl>
                                          </p:spTgt>
                                        </p:tgtEl>
                                      </p:cBhvr>
                                    </p:animEffect>
                                  </p:childTnLst>
                                </p:cTn>
                              </p:par>
                              <p:par>
                                <p:cTn id="44" presetID="6" presetClass="entr" presetSubtype="16" fill="hold"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circle(in)">
                                      <p:cBhvr>
                                        <p:cTn id="46" dur="500"/>
                                        <p:tgtEl>
                                          <p:spTgt spid="3">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Effect transition="in" filter="circle(in)">
                                      <p:cBhvr>
                                        <p:cTn id="51" dur="500"/>
                                        <p:tgtEl>
                                          <p:spTgt spid="3">
                                            <p:txEl>
                                              <p:pRg st="12" end="12"/>
                                            </p:txEl>
                                          </p:spTgt>
                                        </p:tgtEl>
                                      </p:cBhvr>
                                    </p:animEffect>
                                  </p:childTnLst>
                                </p:cTn>
                              </p:par>
                              <p:par>
                                <p:cTn id="52" presetID="6" presetClass="entr" presetSubtype="16" fill="hold" nodeType="withEffect">
                                  <p:stCondLst>
                                    <p:cond delay="0"/>
                                  </p:stCondLst>
                                  <p:childTnLst>
                                    <p:set>
                                      <p:cBhvr>
                                        <p:cTn id="53" dur="1" fill="hold">
                                          <p:stCondLst>
                                            <p:cond delay="0"/>
                                          </p:stCondLst>
                                        </p:cTn>
                                        <p:tgtEl>
                                          <p:spTgt spid="3">
                                            <p:txEl>
                                              <p:pRg st="13" end="13"/>
                                            </p:txEl>
                                          </p:spTgt>
                                        </p:tgtEl>
                                        <p:attrNameLst>
                                          <p:attrName>style.visibility</p:attrName>
                                        </p:attrNameLst>
                                      </p:cBhvr>
                                      <p:to>
                                        <p:strVal val="visible"/>
                                      </p:to>
                                    </p:set>
                                    <p:animEffect transition="in" filter="circle(in)">
                                      <p:cBhvr>
                                        <p:cTn id="54" dur="500"/>
                                        <p:tgtEl>
                                          <p:spTgt spid="3">
                                            <p:txEl>
                                              <p:pRg st="13" end="13"/>
                                            </p:txEl>
                                          </p:spTgt>
                                        </p:tgtEl>
                                      </p:cBhvr>
                                    </p:animEffect>
                                  </p:childTnLst>
                                </p:cTn>
                              </p:par>
                              <p:par>
                                <p:cTn id="55" presetID="6" presetClass="entr" presetSubtype="16" fill="hold" nodeType="withEffect">
                                  <p:stCondLst>
                                    <p:cond delay="0"/>
                                  </p:stCondLst>
                                  <p:childTnLst>
                                    <p:set>
                                      <p:cBhvr>
                                        <p:cTn id="56" dur="1" fill="hold">
                                          <p:stCondLst>
                                            <p:cond delay="0"/>
                                          </p:stCondLst>
                                        </p:cTn>
                                        <p:tgtEl>
                                          <p:spTgt spid="3">
                                            <p:txEl>
                                              <p:pRg st="14" end="14"/>
                                            </p:txEl>
                                          </p:spTgt>
                                        </p:tgtEl>
                                        <p:attrNameLst>
                                          <p:attrName>style.visibility</p:attrName>
                                        </p:attrNameLst>
                                      </p:cBhvr>
                                      <p:to>
                                        <p:strVal val="visible"/>
                                      </p:to>
                                    </p:set>
                                    <p:animEffect transition="in" filter="circle(in)">
                                      <p:cBhvr>
                                        <p:cTn id="5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167" y="679077"/>
            <a:ext cx="14107085" cy="1234389"/>
          </a:xfrm>
        </p:spPr>
        <p:txBody>
          <a:bodyPr/>
          <a:lstStyle/>
          <a:p>
            <a:pPr lvl="0"/>
            <a:r>
              <a:rPr lang="en-US" sz="3600" dirty="0">
                <a:latin typeface="+mn-lt"/>
                <a:ea typeface="+mn-ea"/>
                <a:cs typeface="+mn-cs"/>
              </a:rPr>
              <a:t>Left upper quadrant</a:t>
            </a:r>
            <a:endParaRPr lang="en-US" dirty="0"/>
          </a:p>
        </p:txBody>
      </p:sp>
      <p:sp>
        <p:nvSpPr>
          <p:cNvPr id="3" name="Content Placeholder 2"/>
          <p:cNvSpPr>
            <a:spLocks noGrp="1"/>
          </p:cNvSpPr>
          <p:nvPr>
            <p:ph idx="1"/>
          </p:nvPr>
        </p:nvSpPr>
        <p:spPr>
          <a:xfrm>
            <a:off x="11353800" y="876300"/>
            <a:ext cx="13419812" cy="7746999"/>
          </a:xfrm>
        </p:spPr>
        <p:txBody>
          <a:bodyPr>
            <a:normAutofit fontScale="85000" lnSpcReduction="20000"/>
          </a:bodyPr>
          <a:lstStyle/>
          <a:p>
            <a:r>
              <a:rPr lang="en-US" sz="3600" dirty="0"/>
              <a:t>Cardiac</a:t>
            </a:r>
          </a:p>
          <a:p>
            <a:pPr lvl="1"/>
            <a:r>
              <a:rPr lang="en-US" sz="3300" dirty="0"/>
              <a:t>Angina</a:t>
            </a:r>
          </a:p>
          <a:p>
            <a:pPr lvl="1"/>
            <a:r>
              <a:rPr lang="en-US" sz="3300" dirty="0"/>
              <a:t>Myocardial infarction</a:t>
            </a:r>
          </a:p>
          <a:p>
            <a:pPr lvl="1"/>
            <a:r>
              <a:rPr lang="en-US" sz="3300" dirty="0"/>
              <a:t>Pericarditis </a:t>
            </a:r>
          </a:p>
          <a:p>
            <a:r>
              <a:rPr lang="fr-FR" sz="3600" dirty="0"/>
              <a:t>Gastric</a:t>
            </a:r>
          </a:p>
          <a:p>
            <a:pPr lvl="1"/>
            <a:r>
              <a:rPr lang="fr-FR" sz="3000" dirty="0"/>
              <a:t>Esophagitis</a:t>
            </a:r>
          </a:p>
          <a:p>
            <a:pPr lvl="1"/>
            <a:r>
              <a:rPr lang="fr-FR" sz="3000" dirty="0"/>
              <a:t>Gastritis</a:t>
            </a:r>
          </a:p>
          <a:p>
            <a:pPr lvl="1"/>
            <a:r>
              <a:rPr lang="fr-FR" sz="3000" dirty="0" err="1"/>
              <a:t>Peptic</a:t>
            </a:r>
            <a:r>
              <a:rPr lang="fr-FR" sz="3000" dirty="0"/>
              <a:t> </a:t>
            </a:r>
            <a:r>
              <a:rPr lang="fr-FR" sz="3000" dirty="0" err="1"/>
              <a:t>ulcer</a:t>
            </a:r>
            <a:endParaRPr lang="fr-FR" sz="3000" dirty="0"/>
          </a:p>
          <a:p>
            <a:r>
              <a:rPr lang="en-US" sz="3600" dirty="0"/>
              <a:t>Pancreatic</a:t>
            </a:r>
          </a:p>
          <a:p>
            <a:pPr lvl="1"/>
            <a:r>
              <a:rPr lang="en-US" sz="3000" dirty="0"/>
              <a:t>mass, pancreatitis</a:t>
            </a:r>
          </a:p>
          <a:p>
            <a:r>
              <a:rPr lang="en-US" sz="3600" dirty="0"/>
              <a:t>Renal</a:t>
            </a:r>
          </a:p>
          <a:p>
            <a:pPr lvl="1"/>
            <a:r>
              <a:rPr lang="en-US" sz="3000" dirty="0"/>
              <a:t>Nephrolithiasis</a:t>
            </a:r>
          </a:p>
          <a:p>
            <a:pPr lvl="1"/>
            <a:r>
              <a:rPr lang="en-US" sz="3000" dirty="0"/>
              <a:t>Pyelonephritis</a:t>
            </a:r>
          </a:p>
          <a:p>
            <a:r>
              <a:rPr lang="en-US" sz="3900" dirty="0"/>
              <a:t>Spleen</a:t>
            </a:r>
          </a:p>
          <a:p>
            <a:r>
              <a:rPr lang="en-US" sz="3900" dirty="0"/>
              <a:t>Vascular</a:t>
            </a:r>
          </a:p>
          <a:p>
            <a:pPr lvl="1"/>
            <a:r>
              <a:rPr lang="en-US" sz="3000" dirty="0"/>
              <a:t>Aortic dissection</a:t>
            </a:r>
          </a:p>
          <a:p>
            <a:pPr lvl="1"/>
            <a:r>
              <a:rPr lang="en-US" sz="3000" dirty="0"/>
              <a:t>Mesenteric ischemia</a:t>
            </a:r>
          </a:p>
        </p:txBody>
      </p:sp>
    </p:spTree>
    <p:extLst>
      <p:ext uri="{BB962C8B-B14F-4D97-AF65-F5344CB8AC3E}">
        <p14:creationId xmlns:p14="http://schemas.microsoft.com/office/powerpoint/2010/main" val="1914083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3600" dirty="0">
                <a:latin typeface="+mn-lt"/>
                <a:ea typeface="+mn-ea"/>
                <a:cs typeface="+mn-cs"/>
              </a:rPr>
              <a:t>Periumbilical Colonic</a:t>
            </a:r>
            <a:endParaRPr lang="en-US" dirty="0"/>
          </a:p>
        </p:txBody>
      </p:sp>
      <p:sp>
        <p:nvSpPr>
          <p:cNvPr id="3" name="Content Placeholder 2"/>
          <p:cNvSpPr>
            <a:spLocks noGrp="1"/>
          </p:cNvSpPr>
          <p:nvPr>
            <p:ph idx="1"/>
          </p:nvPr>
        </p:nvSpPr>
        <p:spPr>
          <a:xfrm>
            <a:off x="5943600" y="4229100"/>
            <a:ext cx="8229600" cy="4525963"/>
          </a:xfrm>
        </p:spPr>
        <p:txBody>
          <a:bodyPr>
            <a:normAutofit fontScale="92500" lnSpcReduction="20000"/>
          </a:bodyPr>
          <a:lstStyle/>
          <a:p>
            <a:pPr lvl="0"/>
            <a:r>
              <a:rPr lang="en-US" sz="3600" dirty="0"/>
              <a:t>Early Appendicitis</a:t>
            </a:r>
          </a:p>
          <a:p>
            <a:r>
              <a:rPr lang="en-US" sz="3600" dirty="0"/>
              <a:t>Esophagitis</a:t>
            </a:r>
          </a:p>
          <a:p>
            <a:r>
              <a:rPr lang="en-US" sz="3600" dirty="0"/>
              <a:t>Gastritis</a:t>
            </a:r>
          </a:p>
          <a:p>
            <a:r>
              <a:rPr lang="en-US" sz="3600" dirty="0"/>
              <a:t>Peptic ulcer</a:t>
            </a:r>
          </a:p>
          <a:p>
            <a:r>
              <a:rPr lang="en-US" sz="3600" dirty="0"/>
              <a:t>Small bowel</a:t>
            </a:r>
          </a:p>
          <a:p>
            <a:pPr lvl="1"/>
            <a:r>
              <a:rPr lang="en-US" sz="3000" dirty="0"/>
              <a:t>Mass or obstruction</a:t>
            </a:r>
          </a:p>
          <a:p>
            <a:r>
              <a:rPr lang="en-US" sz="3600" dirty="0"/>
              <a:t>Vascular</a:t>
            </a:r>
          </a:p>
          <a:p>
            <a:pPr lvl="1"/>
            <a:r>
              <a:rPr lang="en-US" sz="3000" dirty="0"/>
              <a:t>Aortic dissection</a:t>
            </a:r>
          </a:p>
          <a:p>
            <a:pPr lvl="1"/>
            <a:r>
              <a:rPr lang="en-US" sz="3000" dirty="0"/>
              <a:t>Mesenteric ischemia</a:t>
            </a:r>
          </a:p>
        </p:txBody>
      </p:sp>
    </p:spTree>
    <p:extLst>
      <p:ext uri="{BB962C8B-B14F-4D97-AF65-F5344CB8AC3E}">
        <p14:creationId xmlns:p14="http://schemas.microsoft.com/office/powerpoint/2010/main" val="318305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3600" dirty="0">
                <a:latin typeface="+mn-lt"/>
                <a:ea typeface="+mn-ea"/>
                <a:cs typeface="+mn-cs"/>
              </a:rPr>
              <a:t>Right lower quadrant</a:t>
            </a:r>
            <a:endParaRPr lang="en-US" dirty="0"/>
          </a:p>
        </p:txBody>
      </p:sp>
      <p:sp>
        <p:nvSpPr>
          <p:cNvPr id="3" name="Content Placeholder 2"/>
          <p:cNvSpPr>
            <a:spLocks noGrp="1"/>
          </p:cNvSpPr>
          <p:nvPr>
            <p:ph idx="1"/>
          </p:nvPr>
        </p:nvSpPr>
        <p:spPr>
          <a:xfrm>
            <a:off x="13335000" y="2359132"/>
            <a:ext cx="5355431" cy="7882466"/>
          </a:xfrm>
        </p:spPr>
        <p:txBody>
          <a:bodyPr>
            <a:normAutofit/>
          </a:bodyPr>
          <a:lstStyle/>
          <a:p>
            <a:pPr lvl="0"/>
            <a:r>
              <a:rPr lang="en-US" sz="3600" dirty="0"/>
              <a:t>Colonic</a:t>
            </a:r>
          </a:p>
          <a:p>
            <a:pPr lvl="1"/>
            <a:r>
              <a:rPr lang="en-US" sz="3000" dirty="0"/>
              <a:t>Appendicitis</a:t>
            </a:r>
          </a:p>
          <a:p>
            <a:pPr lvl="1"/>
            <a:r>
              <a:rPr lang="en-US" sz="3000" dirty="0"/>
              <a:t>Colitis</a:t>
            </a:r>
          </a:p>
          <a:p>
            <a:pPr lvl="1"/>
            <a:r>
              <a:rPr lang="en-US" sz="3000" dirty="0"/>
              <a:t>Diverticulitis</a:t>
            </a:r>
          </a:p>
          <a:p>
            <a:r>
              <a:rPr lang="en-US" sz="3600" dirty="0"/>
              <a:t>Gynecologic</a:t>
            </a:r>
          </a:p>
          <a:p>
            <a:pPr lvl="1"/>
            <a:r>
              <a:rPr lang="en-US" sz="3000" dirty="0"/>
              <a:t>Ectopic pregnancy</a:t>
            </a:r>
          </a:p>
          <a:p>
            <a:pPr lvl="1"/>
            <a:r>
              <a:rPr lang="en-US" sz="3000" dirty="0"/>
              <a:t>Fibroids</a:t>
            </a:r>
          </a:p>
          <a:p>
            <a:pPr lvl="1"/>
            <a:r>
              <a:rPr lang="en-US" sz="3000" dirty="0"/>
              <a:t>Ovarian</a:t>
            </a:r>
          </a:p>
          <a:p>
            <a:pPr lvl="2"/>
            <a:r>
              <a:rPr lang="en-US" dirty="0"/>
              <a:t>Mass</a:t>
            </a:r>
          </a:p>
          <a:p>
            <a:pPr lvl="2"/>
            <a:r>
              <a:rPr lang="en-US" dirty="0"/>
              <a:t>Torsion</a:t>
            </a:r>
          </a:p>
          <a:p>
            <a:pPr lvl="2"/>
            <a:r>
              <a:rPr lang="en-US" dirty="0"/>
              <a:t>PID</a:t>
            </a:r>
          </a:p>
          <a:p>
            <a:r>
              <a:rPr lang="en-US" sz="3600" dirty="0"/>
              <a:t>Renal</a:t>
            </a:r>
          </a:p>
          <a:p>
            <a:pPr lvl="1"/>
            <a:r>
              <a:rPr lang="en-US" sz="3000" dirty="0"/>
              <a:t>Nephrolithiasis</a:t>
            </a:r>
          </a:p>
          <a:p>
            <a:pPr lvl="1"/>
            <a:r>
              <a:rPr lang="en-US" sz="3000" dirty="0"/>
              <a:t>Pyelonephritis</a:t>
            </a:r>
          </a:p>
        </p:txBody>
      </p:sp>
    </p:spTree>
    <p:extLst>
      <p:ext uri="{BB962C8B-B14F-4D97-AF65-F5344CB8AC3E}">
        <p14:creationId xmlns:p14="http://schemas.microsoft.com/office/powerpoint/2010/main" val="3713753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p:cTn id="3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3">
                                            <p:txEl>
                                              <p:pRg st="5" end="5"/>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p:cTn id="3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1" dur="500"/>
                                        <p:tgtEl>
                                          <p:spTgt spid="3">
                                            <p:txEl>
                                              <p:pRg st="6" end="6"/>
                                            </p:txEl>
                                          </p:spTgt>
                                        </p:tgtEl>
                                      </p:cBhvr>
                                    </p:animEffect>
                                  </p:childTnLst>
                                </p:cTn>
                              </p:par>
                              <p:par>
                                <p:cTn id="42" presetID="53" presetClass="entr" presetSubtype="16"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 calcmode="lin" valueType="num">
                                      <p:cBhvr>
                                        <p:cTn id="44"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6" dur="500"/>
                                        <p:tgtEl>
                                          <p:spTgt spid="3">
                                            <p:txEl>
                                              <p:pRg st="7" end="7"/>
                                            </p:txEl>
                                          </p:spTgt>
                                        </p:tgtEl>
                                      </p:cBhvr>
                                    </p:animEffect>
                                  </p:childTnLst>
                                </p:cTn>
                              </p:par>
                              <p:par>
                                <p:cTn id="47" presetID="53" presetClass="entr" presetSubtype="16"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p:cTn id="49"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1" dur="500"/>
                                        <p:tgtEl>
                                          <p:spTgt spid="3">
                                            <p:txEl>
                                              <p:pRg st="8" end="8"/>
                                            </p:txEl>
                                          </p:spTgt>
                                        </p:tgtEl>
                                      </p:cBhvr>
                                    </p:animEffect>
                                  </p:childTnLst>
                                </p:cTn>
                              </p:par>
                              <p:par>
                                <p:cTn id="52" presetID="53" presetClass="entr" presetSubtype="16" fill="hold"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 calcmode="lin" valueType="num">
                                      <p:cBhvr>
                                        <p:cTn id="54"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55"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56" dur="500"/>
                                        <p:tgtEl>
                                          <p:spTgt spid="3">
                                            <p:txEl>
                                              <p:pRg st="9" end="9"/>
                                            </p:txEl>
                                          </p:spTgt>
                                        </p:tgtEl>
                                      </p:cBhvr>
                                    </p:animEffect>
                                  </p:childTnLst>
                                </p:cTn>
                              </p:par>
                              <p:par>
                                <p:cTn id="57" presetID="53" presetClass="entr" presetSubtype="16" fill="hold" nodeType="with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 calcmode="lin" valueType="num">
                                      <p:cBhvr>
                                        <p:cTn id="59"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60"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61" dur="500"/>
                                        <p:tgtEl>
                                          <p:spTgt spid="3">
                                            <p:txEl>
                                              <p:pRg st="10" end="1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 calcmode="lin" valueType="num">
                                      <p:cBhvr>
                                        <p:cTn id="66"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67" dur="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68" dur="500"/>
                                        <p:tgtEl>
                                          <p:spTgt spid="3">
                                            <p:txEl>
                                              <p:pRg st="11" end="11"/>
                                            </p:txEl>
                                          </p:spTgt>
                                        </p:tgtEl>
                                      </p:cBhvr>
                                    </p:animEffect>
                                  </p:childTnLst>
                                </p:cTn>
                              </p:par>
                              <p:par>
                                <p:cTn id="69" presetID="53" presetClass="entr" presetSubtype="16" fill="hold" nodeType="with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 calcmode="lin" valueType="num">
                                      <p:cBhvr>
                                        <p:cTn id="71" dur="5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72" dur="500" fill="hold"/>
                                        <p:tgtEl>
                                          <p:spTgt spid="3">
                                            <p:txEl>
                                              <p:pRg st="12" end="12"/>
                                            </p:txEl>
                                          </p:spTgt>
                                        </p:tgtEl>
                                        <p:attrNameLst>
                                          <p:attrName>ppt_h</p:attrName>
                                        </p:attrNameLst>
                                      </p:cBhvr>
                                      <p:tavLst>
                                        <p:tav tm="0">
                                          <p:val>
                                            <p:fltVal val="0"/>
                                          </p:val>
                                        </p:tav>
                                        <p:tav tm="100000">
                                          <p:val>
                                            <p:strVal val="#ppt_h"/>
                                          </p:val>
                                        </p:tav>
                                      </p:tavLst>
                                    </p:anim>
                                    <p:animEffect transition="in" filter="fade">
                                      <p:cBhvr>
                                        <p:cTn id="73" dur="500"/>
                                        <p:tgtEl>
                                          <p:spTgt spid="3">
                                            <p:txEl>
                                              <p:pRg st="12" end="12"/>
                                            </p:txEl>
                                          </p:spTgt>
                                        </p:tgtEl>
                                      </p:cBhvr>
                                    </p:animEffect>
                                  </p:childTnLst>
                                </p:cTn>
                              </p:par>
                              <p:par>
                                <p:cTn id="74" presetID="53" presetClass="entr" presetSubtype="16" fill="hold" nodeType="withEffect">
                                  <p:stCondLst>
                                    <p:cond delay="0"/>
                                  </p:stCondLst>
                                  <p:childTnLst>
                                    <p:set>
                                      <p:cBhvr>
                                        <p:cTn id="75" dur="1" fill="hold">
                                          <p:stCondLst>
                                            <p:cond delay="0"/>
                                          </p:stCondLst>
                                        </p:cTn>
                                        <p:tgtEl>
                                          <p:spTgt spid="3">
                                            <p:txEl>
                                              <p:pRg st="13" end="13"/>
                                            </p:txEl>
                                          </p:spTgt>
                                        </p:tgtEl>
                                        <p:attrNameLst>
                                          <p:attrName>style.visibility</p:attrName>
                                        </p:attrNameLst>
                                      </p:cBhvr>
                                      <p:to>
                                        <p:strVal val="visible"/>
                                      </p:to>
                                    </p:set>
                                    <p:anim calcmode="lin" valueType="num">
                                      <p:cBhvr>
                                        <p:cTn id="76" dur="5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77" dur="500" fill="hold"/>
                                        <p:tgtEl>
                                          <p:spTgt spid="3">
                                            <p:txEl>
                                              <p:pRg st="13" end="13"/>
                                            </p:txEl>
                                          </p:spTgt>
                                        </p:tgtEl>
                                        <p:attrNameLst>
                                          <p:attrName>ppt_h</p:attrName>
                                        </p:attrNameLst>
                                      </p:cBhvr>
                                      <p:tavLst>
                                        <p:tav tm="0">
                                          <p:val>
                                            <p:fltVal val="0"/>
                                          </p:val>
                                        </p:tav>
                                        <p:tav tm="100000">
                                          <p:val>
                                            <p:strVal val="#ppt_h"/>
                                          </p:val>
                                        </p:tav>
                                      </p:tavLst>
                                    </p:anim>
                                    <p:animEffect transition="in" filter="fade">
                                      <p:cBhvr>
                                        <p:cTn id="78"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3600" dirty="0">
                <a:latin typeface="+mn-lt"/>
                <a:ea typeface="+mn-ea"/>
                <a:cs typeface="+mn-cs"/>
              </a:rPr>
              <a:t>Suprapubic</a:t>
            </a:r>
            <a:endParaRPr lang="en-US" dirty="0"/>
          </a:p>
        </p:txBody>
      </p:sp>
      <p:sp>
        <p:nvSpPr>
          <p:cNvPr id="3" name="Content Placeholder 2"/>
          <p:cNvSpPr>
            <a:spLocks noGrp="1"/>
          </p:cNvSpPr>
          <p:nvPr>
            <p:ph idx="1"/>
          </p:nvPr>
        </p:nvSpPr>
        <p:spPr>
          <a:xfrm>
            <a:off x="6096000" y="1485900"/>
            <a:ext cx="6496960" cy="8889999"/>
          </a:xfrm>
        </p:spPr>
        <p:txBody>
          <a:bodyPr>
            <a:normAutofit lnSpcReduction="10000"/>
          </a:bodyPr>
          <a:lstStyle/>
          <a:p>
            <a:pPr lvl="0"/>
            <a:r>
              <a:rPr lang="en-US" sz="3600" dirty="0"/>
              <a:t>Colonic</a:t>
            </a:r>
          </a:p>
          <a:p>
            <a:pPr lvl="1"/>
            <a:r>
              <a:rPr lang="en-US" sz="3000" dirty="0"/>
              <a:t>Appendicitis</a:t>
            </a:r>
          </a:p>
          <a:p>
            <a:pPr lvl="1"/>
            <a:r>
              <a:rPr lang="en-US" sz="3000" dirty="0"/>
              <a:t>Colitis</a:t>
            </a:r>
          </a:p>
          <a:p>
            <a:pPr lvl="1"/>
            <a:r>
              <a:rPr lang="en-US" sz="3000" dirty="0"/>
              <a:t>Diverticulitis</a:t>
            </a:r>
          </a:p>
          <a:p>
            <a:pPr lvl="1"/>
            <a:r>
              <a:rPr lang="en-US" sz="3000" dirty="0"/>
              <a:t>Irritable Bowel Disease (IBD)</a:t>
            </a:r>
          </a:p>
          <a:p>
            <a:r>
              <a:rPr lang="en-US" sz="3600" dirty="0"/>
              <a:t>Gynecologic</a:t>
            </a:r>
          </a:p>
          <a:p>
            <a:pPr lvl="1"/>
            <a:r>
              <a:rPr lang="en-US" sz="3000" dirty="0"/>
              <a:t>Ectopic pregnancy</a:t>
            </a:r>
          </a:p>
          <a:p>
            <a:pPr lvl="1"/>
            <a:r>
              <a:rPr lang="en-US" sz="3000" dirty="0"/>
              <a:t>Fibroids</a:t>
            </a:r>
          </a:p>
          <a:p>
            <a:pPr lvl="1"/>
            <a:r>
              <a:rPr lang="en-US" sz="3000" dirty="0"/>
              <a:t>Ovarian</a:t>
            </a:r>
          </a:p>
          <a:p>
            <a:pPr lvl="2"/>
            <a:r>
              <a:rPr lang="en-US" sz="3000" dirty="0"/>
              <a:t>Mass</a:t>
            </a:r>
          </a:p>
          <a:p>
            <a:pPr lvl="2"/>
            <a:r>
              <a:rPr lang="en-US" sz="3000" dirty="0"/>
              <a:t>Torsion</a:t>
            </a:r>
          </a:p>
          <a:p>
            <a:pPr lvl="2"/>
            <a:r>
              <a:rPr lang="en-US" sz="3000" dirty="0"/>
              <a:t>Pelvic Inflammatory Disease (PID)</a:t>
            </a:r>
          </a:p>
          <a:p>
            <a:r>
              <a:rPr lang="en-US" sz="3600" dirty="0"/>
              <a:t>Renal</a:t>
            </a:r>
          </a:p>
          <a:p>
            <a:pPr lvl="1"/>
            <a:r>
              <a:rPr lang="en-US" sz="3000" dirty="0"/>
              <a:t>Cystitis</a:t>
            </a:r>
          </a:p>
          <a:p>
            <a:pPr lvl="1"/>
            <a:r>
              <a:rPr lang="en-US" sz="3000" dirty="0"/>
              <a:t>Nephrolithiasis</a:t>
            </a:r>
          </a:p>
          <a:p>
            <a:pPr lvl="1"/>
            <a:r>
              <a:rPr lang="en-US" sz="3000" dirty="0"/>
              <a:t>Pyelonephritis</a:t>
            </a:r>
          </a:p>
        </p:txBody>
      </p:sp>
    </p:spTree>
    <p:extLst>
      <p:ext uri="{BB962C8B-B14F-4D97-AF65-F5344CB8AC3E}">
        <p14:creationId xmlns:p14="http://schemas.microsoft.com/office/powerpoint/2010/main" val="1904966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t>Epidemiology &amp; Common Causes (AAFP 2023)</a:t>
            </a:r>
          </a:p>
        </p:txBody>
      </p:sp>
      <p:sp>
        <p:nvSpPr>
          <p:cNvPr id="3" name="Content Placeholder 2"/>
          <p:cNvSpPr>
            <a:spLocks noGrp="1"/>
          </p:cNvSpPr>
          <p:nvPr>
            <p:ph idx="1"/>
          </p:nvPr>
        </p:nvSpPr>
        <p:spPr>
          <a:xfrm>
            <a:off x="457200" y="1600199"/>
            <a:ext cx="12313920" cy="8001001"/>
          </a:xfrm>
        </p:spPr>
        <p:txBody>
          <a:bodyPr>
            <a:normAutofit lnSpcReduction="10000"/>
          </a:bodyPr>
          <a:lstStyle/>
          <a:p>
            <a:pPr>
              <a:defRPr sz="2000"/>
            </a:pPr>
            <a:r>
              <a:rPr sz="4000" dirty="0"/>
              <a:t>~10% of adult ED visits involve acute abdominal pain</a:t>
            </a:r>
            <a:endParaRPr lang="en-US" sz="4000" dirty="0"/>
          </a:p>
          <a:p>
            <a:pPr>
              <a:defRPr sz="2000"/>
            </a:pPr>
            <a:endParaRPr sz="4000" dirty="0"/>
          </a:p>
          <a:p>
            <a:pPr>
              <a:defRPr sz="2000"/>
            </a:pPr>
            <a:r>
              <a:rPr sz="4000" dirty="0"/>
              <a:t>Top ED diagnoses (</a:t>
            </a:r>
            <a:r>
              <a:rPr sz="4000" dirty="0" err="1"/>
              <a:t>approx</a:t>
            </a:r>
            <a:r>
              <a:rPr sz="4000" dirty="0"/>
              <a:t> %): gastroenteritis 10.8%, non-specific 10.4%, cholelithiasis 4.5%, urolithiasis 4.3%, appendicitis 3.8%</a:t>
            </a:r>
            <a:endParaRPr lang="en-US" sz="4000" dirty="0"/>
          </a:p>
          <a:p>
            <a:pPr>
              <a:defRPr sz="2000"/>
            </a:pPr>
            <a:endParaRPr lang="en-US" sz="4000" dirty="0"/>
          </a:p>
          <a:p>
            <a:pPr>
              <a:defRPr sz="2000"/>
            </a:pPr>
            <a:r>
              <a:rPr lang="en-US" sz="4000" dirty="0"/>
              <a:t>Primary care, approximately 3%</a:t>
            </a:r>
          </a:p>
          <a:p>
            <a:pPr>
              <a:defRPr sz="2000"/>
            </a:pPr>
            <a:endParaRPr lang="en-US" sz="4000" dirty="0"/>
          </a:p>
          <a:p>
            <a:pPr>
              <a:defRPr sz="2000"/>
            </a:pPr>
            <a:r>
              <a:rPr lang="en-US" sz="4000" dirty="0"/>
              <a:t>Urgent Care, top GI complaint of 12-15% </a:t>
            </a:r>
          </a:p>
          <a:p>
            <a:pPr lvl="1">
              <a:defRPr sz="2000"/>
            </a:pPr>
            <a:r>
              <a:rPr lang="en-US" sz="4000" dirty="0"/>
              <a:t>Study ideas…</a:t>
            </a:r>
            <a:endParaRPr sz="4000" dirty="0"/>
          </a:p>
          <a:p>
            <a:pPr>
              <a:defRPr sz="2000"/>
            </a:pPr>
            <a:endParaRPr lang="en-US" sz="4000" dirty="0"/>
          </a:p>
          <a:p>
            <a:pPr>
              <a:defRPr sz="2000"/>
            </a:pPr>
            <a:r>
              <a:rPr sz="4000" dirty="0"/>
              <a:t>Over 150 potential etiologies—focus on high-yield causes</a:t>
            </a:r>
          </a:p>
        </p:txBody>
      </p:sp>
      <p:pic>
        <p:nvPicPr>
          <p:cNvPr id="5" name="Picture 4" descr="abdominal_pain_chart.png"/>
          <p:cNvPicPr>
            <a:picLocks noChangeAspect="1"/>
          </p:cNvPicPr>
          <p:nvPr/>
        </p:nvPicPr>
        <p:blipFill>
          <a:blip r:embed="rId3"/>
          <a:stretch>
            <a:fillRect/>
          </a:stretch>
        </p:blipFill>
        <p:spPr>
          <a:xfrm>
            <a:off x="10287000" y="4457700"/>
            <a:ext cx="7772400" cy="3886200"/>
          </a:xfrm>
          <a:prstGeom prst="rect">
            <a:avLst/>
          </a:prstGeom>
        </p:spPr>
      </p:pic>
    </p:spTree>
    <p:extLst>
      <p:ext uri="{BB962C8B-B14F-4D97-AF65-F5344CB8AC3E}">
        <p14:creationId xmlns:p14="http://schemas.microsoft.com/office/powerpoint/2010/main" val="2829648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anim calcmode="lin" valueType="num">
                                      <p:cBhvr>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anim calcmode="lin" valueType="num">
                                      <p:cBhvr>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anim calcmode="lin" valueType="num">
                                      <p:cBhvr>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anim calcmode="lin" valueType="num">
                                      <p:cBhvr>
                                        <p:cTn id="3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anim calcmode="lin" valueType="num">
                                      <p:cBhvr>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4200" dirty="0">
                <a:latin typeface="+mn-lt"/>
                <a:ea typeface="+mn-ea"/>
                <a:cs typeface="+mn-cs"/>
              </a:rPr>
              <a:t>Left lower quadrant</a:t>
            </a:r>
            <a:endParaRPr lang="en-US" dirty="0"/>
          </a:p>
        </p:txBody>
      </p:sp>
      <p:sp>
        <p:nvSpPr>
          <p:cNvPr id="3" name="Content Placeholder 2"/>
          <p:cNvSpPr>
            <a:spLocks noGrp="1"/>
          </p:cNvSpPr>
          <p:nvPr>
            <p:ph idx="1"/>
          </p:nvPr>
        </p:nvSpPr>
        <p:spPr>
          <a:xfrm>
            <a:off x="15240" y="2270760"/>
            <a:ext cx="11658600" cy="8039100"/>
          </a:xfrm>
        </p:spPr>
        <p:txBody>
          <a:bodyPr>
            <a:normAutofit/>
          </a:bodyPr>
          <a:lstStyle/>
          <a:p>
            <a:pPr lvl="0"/>
            <a:r>
              <a:rPr lang="en-US" sz="4000" dirty="0"/>
              <a:t>Colon</a:t>
            </a:r>
          </a:p>
          <a:p>
            <a:pPr lvl="1"/>
            <a:r>
              <a:rPr lang="en-US" sz="3600" dirty="0"/>
              <a:t>Colitis</a:t>
            </a:r>
          </a:p>
          <a:p>
            <a:pPr lvl="1"/>
            <a:r>
              <a:rPr lang="en-US" sz="3600" dirty="0"/>
              <a:t>Diverticulitis</a:t>
            </a:r>
          </a:p>
          <a:p>
            <a:r>
              <a:rPr lang="en-US" sz="3600" dirty="0"/>
              <a:t>Gynecologic</a:t>
            </a:r>
          </a:p>
          <a:p>
            <a:pPr lvl="1"/>
            <a:r>
              <a:rPr lang="en-US" sz="3200" dirty="0"/>
              <a:t>Ectopic pregnancy</a:t>
            </a:r>
          </a:p>
          <a:p>
            <a:pPr lvl="1"/>
            <a:r>
              <a:rPr lang="en-US" sz="3200" dirty="0"/>
              <a:t>Fibroids</a:t>
            </a:r>
          </a:p>
          <a:p>
            <a:pPr lvl="1"/>
            <a:r>
              <a:rPr lang="en-US" sz="3200" dirty="0"/>
              <a:t>Ovarian</a:t>
            </a:r>
          </a:p>
          <a:p>
            <a:pPr lvl="2"/>
            <a:r>
              <a:rPr lang="en-US" sz="3200" dirty="0"/>
              <a:t>Mass</a:t>
            </a:r>
          </a:p>
          <a:p>
            <a:pPr lvl="2"/>
            <a:r>
              <a:rPr lang="en-US" sz="3200" dirty="0"/>
              <a:t>Torsion</a:t>
            </a:r>
          </a:p>
          <a:p>
            <a:pPr lvl="2"/>
            <a:r>
              <a:rPr lang="en-US" sz="3200" dirty="0"/>
              <a:t>PID</a:t>
            </a:r>
          </a:p>
          <a:p>
            <a:r>
              <a:rPr lang="en-US" sz="3600" dirty="0"/>
              <a:t>Renal</a:t>
            </a:r>
          </a:p>
          <a:p>
            <a:pPr lvl="1"/>
            <a:r>
              <a:rPr lang="en-US" sz="3200" dirty="0"/>
              <a:t>Nephrolithiasis</a:t>
            </a:r>
          </a:p>
          <a:p>
            <a:pPr lvl="1"/>
            <a:r>
              <a:rPr lang="en-US" sz="3200" dirty="0"/>
              <a:t>Pyelonephritis</a:t>
            </a:r>
          </a:p>
        </p:txBody>
      </p:sp>
    </p:spTree>
    <p:extLst>
      <p:ext uri="{BB962C8B-B14F-4D97-AF65-F5344CB8AC3E}">
        <p14:creationId xmlns:p14="http://schemas.microsoft.com/office/powerpoint/2010/main" val="112807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8" dur="500"/>
                                        <p:tgtEl>
                                          <p:spTgt spid="3">
                                            <p:txEl>
                                              <p:pRg st="3" end="3"/>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1" dur="500"/>
                                        <p:tgtEl>
                                          <p:spTgt spid="3">
                                            <p:txEl>
                                              <p:pRg st="4" end="4"/>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4" dur="500"/>
                                        <p:tgtEl>
                                          <p:spTgt spid="3">
                                            <p:txEl>
                                              <p:pRg st="5" end="5"/>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7" dur="500"/>
                                        <p:tgtEl>
                                          <p:spTgt spid="3">
                                            <p:txEl>
                                              <p:pRg st="6" end="6"/>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0" dur="500"/>
                                        <p:tgtEl>
                                          <p:spTgt spid="3">
                                            <p:txEl>
                                              <p:pRg st="7" end="7"/>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3" dur="500"/>
                                        <p:tgtEl>
                                          <p:spTgt spid="3">
                                            <p:txEl>
                                              <p:pRg st="8" end="8"/>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randombar(horizontal)">
                                      <p:cBhvr>
                                        <p:cTn id="36" dur="500"/>
                                        <p:tgtEl>
                                          <p:spTgt spid="3">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41" dur="500"/>
                                        <p:tgtEl>
                                          <p:spTgt spid="3">
                                            <p:txEl>
                                              <p:pRg st="10" end="10"/>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44" dur="500"/>
                                        <p:tgtEl>
                                          <p:spTgt spid="3">
                                            <p:txEl>
                                              <p:pRg st="11" end="11"/>
                                            </p:txEl>
                                          </p:spTgt>
                                        </p:tgtEl>
                                      </p:cBhvr>
                                    </p:animEffect>
                                  </p:childTnLst>
                                </p:cTn>
                              </p:par>
                              <p:par>
                                <p:cTn id="45" presetID="14" presetClass="entr" presetSubtype="10"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4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3600" dirty="0">
                <a:latin typeface="+mn-lt"/>
                <a:ea typeface="+mn-ea"/>
                <a:cs typeface="+mn-cs"/>
              </a:rPr>
              <a:t>Any location </a:t>
            </a:r>
            <a:endParaRPr lang="en-US" dirty="0"/>
          </a:p>
        </p:txBody>
      </p:sp>
      <p:sp>
        <p:nvSpPr>
          <p:cNvPr id="3" name="Content Placeholder 2"/>
          <p:cNvSpPr>
            <a:spLocks noGrp="1"/>
          </p:cNvSpPr>
          <p:nvPr>
            <p:ph idx="1"/>
          </p:nvPr>
        </p:nvSpPr>
        <p:spPr>
          <a:xfrm>
            <a:off x="0" y="1562100"/>
            <a:ext cx="15087600" cy="8191500"/>
          </a:xfrm>
        </p:spPr>
        <p:txBody>
          <a:bodyPr>
            <a:normAutofit/>
          </a:bodyPr>
          <a:lstStyle/>
          <a:p>
            <a:pPr lvl="1"/>
            <a:r>
              <a:rPr lang="en-US" sz="6000" dirty="0"/>
              <a:t>Abdominal Wall</a:t>
            </a:r>
          </a:p>
          <a:p>
            <a:pPr lvl="4"/>
            <a:r>
              <a:rPr lang="en-US" sz="5400" dirty="0"/>
              <a:t>Herpes Zoster</a:t>
            </a:r>
          </a:p>
          <a:p>
            <a:pPr lvl="4"/>
            <a:endParaRPr lang="en-US" sz="4200" dirty="0"/>
          </a:p>
          <a:p>
            <a:pPr lvl="8"/>
            <a:r>
              <a:rPr lang="en-US" sz="5000" dirty="0"/>
              <a:t>Muscle strain</a:t>
            </a:r>
          </a:p>
          <a:p>
            <a:pPr marL="3200400" lvl="7" indent="0">
              <a:buNone/>
            </a:pPr>
            <a:r>
              <a:rPr lang="en-US" sz="5000" dirty="0"/>
              <a:t>                       </a:t>
            </a:r>
          </a:p>
          <a:p>
            <a:pPr marL="3200400" lvl="7" indent="0">
              <a:buNone/>
            </a:pPr>
            <a:r>
              <a:rPr lang="en-US" sz="5000" dirty="0"/>
              <a:t>					  * Hernia</a:t>
            </a:r>
          </a:p>
        </p:txBody>
      </p:sp>
    </p:spTree>
    <p:extLst>
      <p:ext uri="{BB962C8B-B14F-4D97-AF65-F5344CB8AC3E}">
        <p14:creationId xmlns:p14="http://schemas.microsoft.com/office/powerpoint/2010/main" val="3590022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0C776-E052-29BD-F9E9-BD134038E9A1}"/>
              </a:ext>
            </a:extLst>
          </p:cNvPr>
          <p:cNvSpPr>
            <a:spLocks noGrp="1"/>
          </p:cNvSpPr>
          <p:nvPr>
            <p:ph type="title"/>
          </p:nvPr>
        </p:nvSpPr>
        <p:spPr/>
        <p:txBody>
          <a:bodyPr/>
          <a:lstStyle/>
          <a:p>
            <a:r>
              <a:rPr lang="en-US" dirty="0"/>
              <a:t>MDM</a:t>
            </a:r>
          </a:p>
        </p:txBody>
      </p:sp>
      <p:sp>
        <p:nvSpPr>
          <p:cNvPr id="5" name="TextBox 4">
            <a:extLst>
              <a:ext uri="{FF2B5EF4-FFF2-40B4-BE49-F238E27FC236}">
                <a16:creationId xmlns:a16="http://schemas.microsoft.com/office/drawing/2014/main" id="{48935EE9-21EF-0F9A-2687-18801221E84E}"/>
              </a:ext>
            </a:extLst>
          </p:cNvPr>
          <p:cNvSpPr txBox="1"/>
          <p:nvPr/>
        </p:nvSpPr>
        <p:spPr>
          <a:xfrm>
            <a:off x="457200" y="1417639"/>
            <a:ext cx="13258800" cy="7478970"/>
          </a:xfrm>
          <a:prstGeom prst="rect">
            <a:avLst/>
          </a:prstGeom>
          <a:noFill/>
        </p:spPr>
        <p:txBody>
          <a:bodyPr wrap="square">
            <a:spAutoFit/>
          </a:bodyPr>
          <a:lstStyle/>
          <a:p>
            <a:r>
              <a:rPr lang="en-US" sz="3200" dirty="0"/>
              <a:t>Acute Abdominal pain location is [-diffuse-]. Differential includes: atypical appendicitis, obstruction, mesenteric ischemia, AAA. Also may include hepatitis, cholelithiasis, GERD, Gastritis. Will also consider diverticulitis, colitis, inflammatory bowel, renal colic, pyelonephritis, hernia. Less concerning would be anterior abdominal wall pain, pain of unclear etiology/ functional abdominal pain. </a:t>
            </a:r>
          </a:p>
          <a:p>
            <a:endParaRPr lang="en-US" sz="3200" dirty="0"/>
          </a:p>
          <a:p>
            <a:r>
              <a:rPr lang="en-US" sz="3200" dirty="0"/>
              <a:t>[-In males: consideration for testicular torsion. In females: consideration for ovarian cyst, torsion, pregnancy including ectopic or corpus luteum cyst. Consider pregnancy testing-] </a:t>
            </a:r>
          </a:p>
          <a:p>
            <a:endParaRPr lang="en-US" sz="3200" dirty="0"/>
          </a:p>
          <a:p>
            <a:r>
              <a:rPr lang="en-US" sz="3200" dirty="0"/>
              <a:t>Work Up Includes: CBC to evaluate for infection or anemia. Electrolytes to screen for an imbalance and liver function testing with lipase to look for evidence of </a:t>
            </a:r>
            <a:r>
              <a:rPr lang="en-US" sz="3200" dirty="0" err="1"/>
              <a:t>endorgan</a:t>
            </a:r>
            <a:r>
              <a:rPr lang="en-US" sz="3200" dirty="0"/>
              <a:t> damage.  Urine test will be obtained to screen for infection, renal stone, hematuria. [-Will consider advanced imaging.-]</a:t>
            </a:r>
          </a:p>
        </p:txBody>
      </p:sp>
    </p:spTree>
    <p:extLst>
      <p:ext uri="{BB962C8B-B14F-4D97-AF65-F5344CB8AC3E}">
        <p14:creationId xmlns:p14="http://schemas.microsoft.com/office/powerpoint/2010/main" val="3653336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09FB5-4A67-234D-D5D6-3CB71FA48C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5DE790-FB5F-7D2D-E354-24EC7448EDE3}"/>
              </a:ext>
            </a:extLst>
          </p:cNvPr>
          <p:cNvSpPr>
            <a:spLocks noGrp="1"/>
          </p:cNvSpPr>
          <p:nvPr>
            <p:ph type="title"/>
          </p:nvPr>
        </p:nvSpPr>
        <p:spPr/>
        <p:txBody>
          <a:bodyPr/>
          <a:lstStyle/>
          <a:p>
            <a:r>
              <a:rPr lang="en-US" dirty="0"/>
              <a:t>Advice #1</a:t>
            </a:r>
          </a:p>
        </p:txBody>
      </p:sp>
      <p:sp>
        <p:nvSpPr>
          <p:cNvPr id="3" name="Content Placeholder 2">
            <a:extLst>
              <a:ext uri="{FF2B5EF4-FFF2-40B4-BE49-F238E27FC236}">
                <a16:creationId xmlns:a16="http://schemas.microsoft.com/office/drawing/2014/main" id="{81A7EECF-B074-5A7E-E4CA-23DFFB893EEB}"/>
              </a:ext>
            </a:extLst>
          </p:cNvPr>
          <p:cNvSpPr>
            <a:spLocks noGrp="1"/>
          </p:cNvSpPr>
          <p:nvPr>
            <p:ph idx="1"/>
          </p:nvPr>
        </p:nvSpPr>
        <p:spPr>
          <a:xfrm>
            <a:off x="1676400" y="4914900"/>
            <a:ext cx="10134600" cy="3733799"/>
          </a:xfrm>
        </p:spPr>
        <p:txBody>
          <a:bodyPr>
            <a:normAutofit/>
          </a:bodyPr>
          <a:lstStyle/>
          <a:p>
            <a:r>
              <a:rPr lang="en-US" dirty="0"/>
              <a:t>Water as hot as they can stand it</a:t>
            </a:r>
          </a:p>
          <a:p>
            <a:endParaRPr lang="en-US" dirty="0"/>
          </a:p>
          <a:p>
            <a:r>
              <a:rPr lang="en-US" dirty="0"/>
              <a:t>Add some soap or hydrogen peroxide</a:t>
            </a:r>
          </a:p>
          <a:p>
            <a:endParaRPr lang="en-US" dirty="0"/>
          </a:p>
          <a:p>
            <a:r>
              <a:rPr lang="en-US" dirty="0"/>
              <a:t>It takes about 20x longer than you think</a:t>
            </a:r>
          </a:p>
          <a:p>
            <a:endParaRPr lang="en-US" dirty="0"/>
          </a:p>
        </p:txBody>
      </p:sp>
      <p:pic>
        <p:nvPicPr>
          <p:cNvPr id="2050" name="Picture 2" descr="Trick of the Trade: Ear Irrigation in the Emergency Department">
            <a:extLst>
              <a:ext uri="{FF2B5EF4-FFF2-40B4-BE49-F238E27FC236}">
                <a16:creationId xmlns:a16="http://schemas.microsoft.com/office/drawing/2014/main" id="{E013FE71-9342-0AA3-53DC-F18063A7ED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4600" y="190500"/>
            <a:ext cx="619125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0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4E646-AED4-7EF4-7751-C6198F771DE4}"/>
              </a:ext>
            </a:extLst>
          </p:cNvPr>
          <p:cNvSpPr>
            <a:spLocks noGrp="1"/>
          </p:cNvSpPr>
          <p:nvPr>
            <p:ph type="title"/>
          </p:nvPr>
        </p:nvSpPr>
        <p:spPr/>
        <p:txBody>
          <a:bodyPr/>
          <a:lstStyle/>
          <a:p>
            <a:r>
              <a:rPr lang="en-US" dirty="0"/>
              <a:t>Advice #2</a:t>
            </a:r>
          </a:p>
        </p:txBody>
      </p:sp>
      <p:sp>
        <p:nvSpPr>
          <p:cNvPr id="3" name="Content Placeholder 2">
            <a:extLst>
              <a:ext uri="{FF2B5EF4-FFF2-40B4-BE49-F238E27FC236}">
                <a16:creationId xmlns:a16="http://schemas.microsoft.com/office/drawing/2014/main" id="{FFA2EE74-59BA-3851-B923-52D8A47EC80C}"/>
              </a:ext>
            </a:extLst>
          </p:cNvPr>
          <p:cNvSpPr>
            <a:spLocks noGrp="1"/>
          </p:cNvSpPr>
          <p:nvPr>
            <p:ph idx="1"/>
          </p:nvPr>
        </p:nvSpPr>
        <p:spPr>
          <a:xfrm>
            <a:off x="914400" y="4305300"/>
            <a:ext cx="8229600" cy="4525963"/>
          </a:xfrm>
        </p:spPr>
        <p:txBody>
          <a:bodyPr/>
          <a:lstStyle/>
          <a:p>
            <a:r>
              <a:rPr lang="en-US" dirty="0"/>
              <a:t>Look at pictures:</a:t>
            </a:r>
          </a:p>
          <a:p>
            <a:pPr lvl="1"/>
            <a:r>
              <a:rPr lang="en-US" dirty="0"/>
              <a:t>Car Accident</a:t>
            </a:r>
          </a:p>
          <a:p>
            <a:pPr lvl="1"/>
            <a:r>
              <a:rPr lang="en-US" dirty="0"/>
              <a:t>Skateboard injury</a:t>
            </a:r>
          </a:p>
          <a:p>
            <a:pPr lvl="1"/>
            <a:r>
              <a:rPr lang="en-US" dirty="0"/>
              <a:t>Poop</a:t>
            </a:r>
          </a:p>
        </p:txBody>
      </p:sp>
      <p:pic>
        <p:nvPicPr>
          <p:cNvPr id="6" name="Picture 5">
            <a:extLst>
              <a:ext uri="{FF2B5EF4-FFF2-40B4-BE49-F238E27FC236}">
                <a16:creationId xmlns:a16="http://schemas.microsoft.com/office/drawing/2014/main" id="{429A766F-FBDC-8A75-6910-8691719645D4}"/>
              </a:ext>
            </a:extLst>
          </p:cNvPr>
          <p:cNvPicPr>
            <a:picLocks noChangeAspect="1"/>
          </p:cNvPicPr>
          <p:nvPr/>
        </p:nvPicPr>
        <p:blipFill>
          <a:blip r:embed="rId2"/>
          <a:stretch>
            <a:fillRect/>
          </a:stretch>
        </p:blipFill>
        <p:spPr>
          <a:xfrm>
            <a:off x="7620000" y="667767"/>
            <a:ext cx="8944745" cy="4387405"/>
          </a:xfrm>
          <a:prstGeom prst="rect">
            <a:avLst/>
          </a:prstGeom>
        </p:spPr>
      </p:pic>
    </p:spTree>
    <p:extLst>
      <p:ext uri="{BB962C8B-B14F-4D97-AF65-F5344CB8AC3E}">
        <p14:creationId xmlns:p14="http://schemas.microsoft.com/office/powerpoint/2010/main" val="319084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E72EF-069C-3483-A53A-4A8F49E41A3C}"/>
              </a:ext>
            </a:extLst>
          </p:cNvPr>
          <p:cNvSpPr>
            <a:spLocks noGrp="1"/>
          </p:cNvSpPr>
          <p:nvPr>
            <p:ph type="title"/>
          </p:nvPr>
        </p:nvSpPr>
        <p:spPr>
          <a:xfrm>
            <a:off x="269097" y="235780"/>
            <a:ext cx="8417705" cy="1173921"/>
          </a:xfrm>
        </p:spPr>
        <p:txBody>
          <a:bodyPr/>
          <a:lstStyle/>
          <a:p>
            <a:r>
              <a:rPr lang="en-US" dirty="0"/>
              <a:t>What About the Culture?</a:t>
            </a:r>
          </a:p>
        </p:txBody>
      </p:sp>
      <p:sp>
        <p:nvSpPr>
          <p:cNvPr id="5" name="Rectangle 1">
            <a:extLst>
              <a:ext uri="{FF2B5EF4-FFF2-40B4-BE49-F238E27FC236}">
                <a16:creationId xmlns:a16="http://schemas.microsoft.com/office/drawing/2014/main" id="{5BDF883D-6ED6-BC13-72B9-D3C4AABB0B81}"/>
              </a:ext>
            </a:extLst>
          </p:cNvPr>
          <p:cNvSpPr>
            <a:spLocks noChangeArrowheads="1"/>
          </p:cNvSpPr>
          <p:nvPr/>
        </p:nvSpPr>
        <p:spPr bwMode="auto">
          <a:xfrm>
            <a:off x="-9843183" y="-365745"/>
            <a:ext cx="6797412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Legend: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S = Susceptible</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I = Intermediate</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panose="020B0604020202020204" pitchFamily="34" charset="0"/>
              </a:rPr>
              <a:t>R = Resistant</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8" name="Content Placeholder 7">
            <a:extLst>
              <a:ext uri="{FF2B5EF4-FFF2-40B4-BE49-F238E27FC236}">
                <a16:creationId xmlns:a16="http://schemas.microsoft.com/office/drawing/2014/main" id="{32ABA7A3-7148-CD3C-E100-697E5E82358F}"/>
              </a:ext>
            </a:extLst>
          </p:cNvPr>
          <p:cNvGraphicFramePr>
            <a:graphicFrameLocks noGrp="1"/>
          </p:cNvGraphicFramePr>
          <p:nvPr>
            <p:ph idx="1"/>
            <p:extLst>
              <p:ext uri="{D42A27DB-BD31-4B8C-83A1-F6EECF244321}">
                <p14:modId xmlns:p14="http://schemas.microsoft.com/office/powerpoint/2010/main" val="3137235052"/>
              </p:ext>
            </p:extLst>
          </p:nvPr>
        </p:nvGraphicFramePr>
        <p:xfrm>
          <a:off x="152400" y="1111582"/>
          <a:ext cx="17449800" cy="9061119"/>
        </p:xfrm>
        <a:graphic>
          <a:graphicData uri="http://schemas.openxmlformats.org/drawingml/2006/table">
            <a:tbl>
              <a:tblPr/>
              <a:tblGrid>
                <a:gridCol w="3489960">
                  <a:extLst>
                    <a:ext uri="{9D8B030D-6E8A-4147-A177-3AD203B41FA5}">
                      <a16:colId xmlns:a16="http://schemas.microsoft.com/office/drawing/2014/main" val="325739850"/>
                    </a:ext>
                  </a:extLst>
                </a:gridCol>
                <a:gridCol w="1005840">
                  <a:extLst>
                    <a:ext uri="{9D8B030D-6E8A-4147-A177-3AD203B41FA5}">
                      <a16:colId xmlns:a16="http://schemas.microsoft.com/office/drawing/2014/main" val="967188503"/>
                    </a:ext>
                  </a:extLst>
                </a:gridCol>
                <a:gridCol w="5974080">
                  <a:extLst>
                    <a:ext uri="{9D8B030D-6E8A-4147-A177-3AD203B41FA5}">
                      <a16:colId xmlns:a16="http://schemas.microsoft.com/office/drawing/2014/main" val="3316661383"/>
                    </a:ext>
                  </a:extLst>
                </a:gridCol>
                <a:gridCol w="3489960">
                  <a:extLst>
                    <a:ext uri="{9D8B030D-6E8A-4147-A177-3AD203B41FA5}">
                      <a16:colId xmlns:a16="http://schemas.microsoft.com/office/drawing/2014/main" val="975218966"/>
                    </a:ext>
                  </a:extLst>
                </a:gridCol>
                <a:gridCol w="3489960">
                  <a:extLst>
                    <a:ext uri="{9D8B030D-6E8A-4147-A177-3AD203B41FA5}">
                      <a16:colId xmlns:a16="http://schemas.microsoft.com/office/drawing/2014/main" val="3484122317"/>
                    </a:ext>
                  </a:extLst>
                </a:gridCol>
              </a:tblGrid>
              <a:tr h="533007">
                <a:tc>
                  <a:txBody>
                    <a:bodyPr/>
                    <a:lstStyle/>
                    <a:p>
                      <a:pPr>
                        <a:buNone/>
                      </a:pPr>
                      <a:r>
                        <a:rPr lang="en-US" sz="2400" b="1" u="sng" dirty="0"/>
                        <a:t>Antibiotic Tested</a:t>
                      </a:r>
                    </a:p>
                  </a:txBody>
                  <a:tcPr marL="27938" marR="27938" marT="13969" marB="13969" anchor="ctr">
                    <a:lnL>
                      <a:noFill/>
                    </a:lnL>
                    <a:lnR>
                      <a:noFill/>
                    </a:lnR>
                    <a:lnT>
                      <a:noFill/>
                    </a:lnT>
                    <a:lnB>
                      <a:noFill/>
                    </a:lnB>
                    <a:noFill/>
                  </a:tcPr>
                </a:tc>
                <a:tc>
                  <a:txBody>
                    <a:bodyPr/>
                    <a:lstStyle/>
                    <a:p>
                      <a:pPr>
                        <a:buNone/>
                      </a:pPr>
                      <a:r>
                        <a:rPr lang="en-US" sz="2400" b="1" u="sng" dirty="0"/>
                        <a:t>E. coli</a:t>
                      </a:r>
                    </a:p>
                  </a:txBody>
                  <a:tcPr marL="27938" marR="27938" marT="13969" marB="13969" anchor="ctr">
                    <a:lnL>
                      <a:noFill/>
                    </a:lnL>
                    <a:lnR>
                      <a:noFill/>
                    </a:lnR>
                    <a:lnT>
                      <a:noFill/>
                    </a:lnT>
                    <a:lnB>
                      <a:noFill/>
                    </a:lnB>
                    <a:noFill/>
                  </a:tcPr>
                </a:tc>
                <a:tc>
                  <a:txBody>
                    <a:bodyPr/>
                    <a:lstStyle/>
                    <a:p>
                      <a:pPr>
                        <a:buNone/>
                      </a:pPr>
                      <a:r>
                        <a:rPr lang="en-US" sz="2400" b="1" u="sng" dirty="0"/>
                        <a:t>Drug Class</a:t>
                      </a:r>
                    </a:p>
                  </a:txBody>
                  <a:tcPr marL="27938" marR="27938" marT="13969" marB="13969" anchor="ctr">
                    <a:lnL>
                      <a:noFill/>
                    </a:lnL>
                    <a:lnR>
                      <a:noFill/>
                    </a:lnR>
                    <a:lnT>
                      <a:noFill/>
                    </a:lnT>
                    <a:lnB>
                      <a:noFill/>
                    </a:lnB>
                    <a:noFill/>
                  </a:tcPr>
                </a:tc>
                <a:tc>
                  <a:txBody>
                    <a:bodyPr/>
                    <a:lstStyle/>
                    <a:p>
                      <a:pPr>
                        <a:buNone/>
                      </a:pPr>
                      <a:r>
                        <a:rPr lang="en-US" sz="2400" b="1" u="sng" dirty="0"/>
                        <a:t>Outpatient Oral Equivalent</a:t>
                      </a:r>
                    </a:p>
                  </a:txBody>
                  <a:tcPr marL="27938" marR="27938" marT="13969" marB="13969" anchor="ctr">
                    <a:lnL>
                      <a:noFill/>
                    </a:lnL>
                    <a:lnR>
                      <a:noFill/>
                    </a:lnR>
                    <a:lnT>
                      <a:noFill/>
                    </a:lnT>
                    <a:lnB>
                      <a:noFill/>
                    </a:lnB>
                    <a:noFill/>
                  </a:tcPr>
                </a:tc>
                <a:tc>
                  <a:txBody>
                    <a:bodyPr/>
                    <a:lstStyle/>
                    <a:p>
                      <a:pPr>
                        <a:buNone/>
                      </a:pPr>
                      <a:r>
                        <a:rPr lang="en-US" sz="2400" b="1" u="sng" dirty="0"/>
                        <a:t>Appropriate for </a:t>
                      </a:r>
                      <a:r>
                        <a:rPr lang="en-US" sz="2400" b="1" u="sng" dirty="0" err="1"/>
                        <a:t>Pyelo</a:t>
                      </a:r>
                      <a:r>
                        <a:rPr lang="en-US" sz="2400" b="1" u="sng" dirty="0"/>
                        <a:t>?</a:t>
                      </a:r>
                    </a:p>
                  </a:txBody>
                  <a:tcPr marL="27938" marR="27938" marT="13969" marB="13969" anchor="ctr">
                    <a:lnL>
                      <a:noFill/>
                    </a:lnL>
                    <a:lnR>
                      <a:noFill/>
                    </a:lnR>
                    <a:lnT>
                      <a:noFill/>
                    </a:lnT>
                    <a:lnB>
                      <a:noFill/>
                    </a:lnB>
                    <a:noFill/>
                  </a:tcPr>
                </a:tc>
                <a:extLst>
                  <a:ext uri="{0D108BD9-81ED-4DB2-BD59-A6C34878D82A}">
                    <a16:rowId xmlns:a16="http://schemas.microsoft.com/office/drawing/2014/main" val="967651628"/>
                  </a:ext>
                </a:extLst>
              </a:tr>
              <a:tr h="533007">
                <a:tc>
                  <a:txBody>
                    <a:bodyPr/>
                    <a:lstStyle/>
                    <a:p>
                      <a:pPr>
                        <a:buNone/>
                      </a:pPr>
                      <a:r>
                        <a:rPr lang="en-US" sz="2400">
                          <a:solidFill>
                            <a:srgbClr val="00B0F0"/>
                          </a:solidFill>
                        </a:rPr>
                        <a:t>Amoxicillin/Clavulanic Acid</a:t>
                      </a:r>
                    </a:p>
                  </a:txBody>
                  <a:tcPr marL="27938" marR="27938" marT="13969" marB="13969" anchor="ctr">
                    <a:lnL>
                      <a:noFill/>
                    </a:lnL>
                    <a:lnR>
                      <a:noFill/>
                    </a:lnR>
                    <a:lnT>
                      <a:noFill/>
                    </a:lnT>
                    <a:lnB>
                      <a:noFill/>
                    </a:lnB>
                    <a:noFill/>
                  </a:tcPr>
                </a:tc>
                <a:tc>
                  <a:txBody>
                    <a:bodyPr/>
                    <a:lstStyle/>
                    <a:p>
                      <a:pPr>
                        <a:buNone/>
                      </a:pPr>
                      <a:r>
                        <a:rPr lang="en-US" sz="2400">
                          <a:solidFill>
                            <a:srgbClr val="00B0F0"/>
                          </a:solidFill>
                        </a:rPr>
                        <a:t>S</a:t>
                      </a:r>
                    </a:p>
                  </a:txBody>
                  <a:tcPr marL="27938" marR="27938" marT="13969" marB="13969" anchor="ctr">
                    <a:lnL>
                      <a:noFill/>
                    </a:lnL>
                    <a:lnR>
                      <a:noFill/>
                    </a:lnR>
                    <a:lnT>
                      <a:noFill/>
                    </a:lnT>
                    <a:lnB>
                      <a:noFill/>
                    </a:lnB>
                    <a:noFill/>
                  </a:tcPr>
                </a:tc>
                <a:tc>
                  <a:txBody>
                    <a:bodyPr/>
                    <a:lstStyle/>
                    <a:p>
                      <a:pPr>
                        <a:buNone/>
                      </a:pPr>
                      <a:r>
                        <a:rPr lang="en-US" sz="2400" dirty="0">
                          <a:solidFill>
                            <a:srgbClr val="00B0F0"/>
                          </a:solidFill>
                        </a:rPr>
                        <a:t>Aminopenicillin + </a:t>
                      </a:r>
                      <a:r>
                        <a:rPr lang="el-GR" sz="2400" dirty="0">
                          <a:solidFill>
                            <a:srgbClr val="00B0F0"/>
                          </a:solidFill>
                        </a:rPr>
                        <a:t>β-</a:t>
                      </a:r>
                      <a:r>
                        <a:rPr lang="en-US" sz="2400" dirty="0">
                          <a:solidFill>
                            <a:srgbClr val="00B0F0"/>
                          </a:solidFill>
                        </a:rPr>
                        <a:t>lactamase inhibitor</a:t>
                      </a:r>
                    </a:p>
                  </a:txBody>
                  <a:tcPr marL="27938" marR="27938" marT="13969" marB="13969" anchor="ctr">
                    <a:lnL>
                      <a:noFill/>
                    </a:lnL>
                    <a:lnR>
                      <a:noFill/>
                    </a:lnR>
                    <a:lnT>
                      <a:noFill/>
                    </a:lnT>
                    <a:lnB>
                      <a:noFill/>
                    </a:lnB>
                    <a:noFill/>
                  </a:tcPr>
                </a:tc>
                <a:tc>
                  <a:txBody>
                    <a:bodyPr/>
                    <a:lstStyle/>
                    <a:p>
                      <a:pPr>
                        <a:buNone/>
                      </a:pPr>
                      <a:r>
                        <a:rPr lang="en-US" sz="2400">
                          <a:solidFill>
                            <a:srgbClr val="00B0F0"/>
                          </a:solidFill>
                        </a:rPr>
                        <a:t>Augmentin®</a:t>
                      </a:r>
                    </a:p>
                  </a:txBody>
                  <a:tcPr marL="27938" marR="27938" marT="13969" marB="13969" anchor="ctr">
                    <a:lnL>
                      <a:noFill/>
                    </a:lnL>
                    <a:lnR>
                      <a:noFill/>
                    </a:lnR>
                    <a:lnT>
                      <a:noFill/>
                    </a:lnT>
                    <a:lnB>
                      <a:noFill/>
                    </a:lnB>
                    <a:noFill/>
                  </a:tcPr>
                </a:tc>
                <a:tc>
                  <a:txBody>
                    <a:bodyPr/>
                    <a:lstStyle/>
                    <a:p>
                      <a:pPr>
                        <a:buNone/>
                      </a:pPr>
                      <a:r>
                        <a:rPr lang="en-US" sz="2400" dirty="0">
                          <a:solidFill>
                            <a:srgbClr val="00B0F0"/>
                          </a:solidFill>
                        </a:rPr>
                        <a:t>✅ Yes</a:t>
                      </a:r>
                    </a:p>
                  </a:txBody>
                  <a:tcPr marL="27938" marR="27938" marT="13969" marB="13969" anchor="ctr">
                    <a:lnL>
                      <a:noFill/>
                    </a:lnL>
                    <a:lnR>
                      <a:noFill/>
                    </a:lnR>
                    <a:lnT>
                      <a:noFill/>
                    </a:lnT>
                    <a:lnB>
                      <a:noFill/>
                    </a:lnB>
                    <a:noFill/>
                  </a:tcPr>
                </a:tc>
                <a:extLst>
                  <a:ext uri="{0D108BD9-81ED-4DB2-BD59-A6C34878D82A}">
                    <a16:rowId xmlns:a16="http://schemas.microsoft.com/office/drawing/2014/main" val="3498858120"/>
                  </a:ext>
                </a:extLst>
              </a:tr>
              <a:tr h="533007">
                <a:tc>
                  <a:txBody>
                    <a:bodyPr/>
                    <a:lstStyle/>
                    <a:p>
                      <a:pPr>
                        <a:buNone/>
                      </a:pPr>
                      <a:r>
                        <a:rPr lang="en-US" sz="2400">
                          <a:solidFill>
                            <a:schemeClr val="tx1">
                              <a:lumMod val="50000"/>
                              <a:lumOff val="50000"/>
                            </a:schemeClr>
                          </a:solidFill>
                        </a:rPr>
                        <a:t>Ampicillin</a:t>
                      </a:r>
                    </a:p>
                  </a:txBody>
                  <a:tcPr marL="27938" marR="27938" marT="13969" marB="13969" anchor="ctr">
                    <a:lnL>
                      <a:noFill/>
                    </a:lnL>
                    <a:lnR>
                      <a:noFill/>
                    </a:lnR>
                    <a:lnT>
                      <a:noFill/>
                    </a:lnT>
                    <a:lnB>
                      <a:noFill/>
                    </a:lnB>
                    <a:noFill/>
                  </a:tcPr>
                </a:tc>
                <a:tc>
                  <a:txBody>
                    <a:bodyPr/>
                    <a:lstStyle/>
                    <a:p>
                      <a:pPr>
                        <a:buNone/>
                      </a:pPr>
                      <a:r>
                        <a:rPr lang="en-US" sz="2400" dirty="0">
                          <a:solidFill>
                            <a:schemeClr val="tx1">
                              <a:lumMod val="50000"/>
                              <a:lumOff val="50000"/>
                            </a:schemeClr>
                          </a:solidFill>
                        </a:rPr>
                        <a:t>S</a:t>
                      </a:r>
                    </a:p>
                  </a:txBody>
                  <a:tcPr marL="27938" marR="27938" marT="13969" marB="13969" anchor="ctr">
                    <a:lnL>
                      <a:noFill/>
                    </a:lnL>
                    <a:lnR>
                      <a:noFill/>
                    </a:lnR>
                    <a:lnT>
                      <a:noFill/>
                    </a:lnT>
                    <a:lnB>
                      <a:noFill/>
                    </a:lnB>
                    <a:noFill/>
                  </a:tcPr>
                </a:tc>
                <a:tc>
                  <a:txBody>
                    <a:bodyPr/>
                    <a:lstStyle/>
                    <a:p>
                      <a:pPr>
                        <a:buNone/>
                      </a:pPr>
                      <a:r>
                        <a:rPr lang="en-US" sz="2400" dirty="0">
                          <a:solidFill>
                            <a:schemeClr val="tx1">
                              <a:lumMod val="50000"/>
                              <a:lumOff val="50000"/>
                            </a:schemeClr>
                          </a:solidFill>
                        </a:rPr>
                        <a:t>Aminopenicillin</a:t>
                      </a:r>
                    </a:p>
                  </a:txBody>
                  <a:tcPr marL="27938" marR="27938" marT="13969" marB="13969" anchor="ctr">
                    <a:lnL>
                      <a:noFill/>
                    </a:lnL>
                    <a:lnR>
                      <a:noFill/>
                    </a:lnR>
                    <a:lnT>
                      <a:noFill/>
                    </a:lnT>
                    <a:lnB>
                      <a:noFill/>
                    </a:lnB>
                    <a:noFill/>
                  </a:tcPr>
                </a:tc>
                <a:tc>
                  <a:txBody>
                    <a:bodyPr/>
                    <a:lstStyle/>
                    <a:p>
                      <a:pPr>
                        <a:buNone/>
                      </a:pPr>
                      <a:r>
                        <a:rPr lang="en-US" sz="2400" dirty="0">
                          <a:solidFill>
                            <a:schemeClr val="tx1">
                              <a:lumMod val="50000"/>
                              <a:lumOff val="50000"/>
                            </a:schemeClr>
                          </a:solidFill>
                        </a:rPr>
                        <a:t>Amoxicillin</a:t>
                      </a:r>
                    </a:p>
                  </a:txBody>
                  <a:tcPr marL="27938" marR="27938" marT="13969" marB="13969" anchor="ctr">
                    <a:lnL>
                      <a:noFill/>
                    </a:lnL>
                    <a:lnR>
                      <a:noFill/>
                    </a:lnR>
                    <a:lnT>
                      <a:noFill/>
                    </a:lnT>
                    <a:lnB>
                      <a:noFill/>
                    </a:lnB>
                    <a:noFill/>
                  </a:tcPr>
                </a:tc>
                <a:tc>
                  <a:txBody>
                    <a:bodyPr/>
                    <a:lstStyle/>
                    <a:p>
                      <a:pPr>
                        <a:buNone/>
                      </a:pPr>
                      <a:r>
                        <a:rPr lang="en-US" sz="2400" dirty="0">
                          <a:solidFill>
                            <a:schemeClr val="tx1">
                              <a:lumMod val="50000"/>
                              <a:lumOff val="50000"/>
                            </a:schemeClr>
                          </a:solidFill>
                        </a:rPr>
                        <a:t>❌ </a:t>
                      </a:r>
                    </a:p>
                  </a:txBody>
                  <a:tcPr marL="27938" marR="27938" marT="13969" marB="13969" anchor="ctr">
                    <a:lnL>
                      <a:noFill/>
                    </a:lnL>
                    <a:lnR>
                      <a:noFill/>
                    </a:lnR>
                    <a:lnT>
                      <a:noFill/>
                    </a:lnT>
                    <a:lnB>
                      <a:noFill/>
                    </a:lnB>
                    <a:noFill/>
                  </a:tcPr>
                </a:tc>
                <a:extLst>
                  <a:ext uri="{0D108BD9-81ED-4DB2-BD59-A6C34878D82A}">
                    <a16:rowId xmlns:a16="http://schemas.microsoft.com/office/drawing/2014/main" val="1661327214"/>
                  </a:ext>
                </a:extLst>
              </a:tr>
              <a:tr h="533007">
                <a:tc>
                  <a:txBody>
                    <a:bodyPr/>
                    <a:lstStyle/>
                    <a:p>
                      <a:pPr>
                        <a:buNone/>
                      </a:pPr>
                      <a:r>
                        <a:rPr lang="en-US" sz="2400" kern="1200">
                          <a:solidFill>
                            <a:srgbClr val="00B0F0"/>
                          </a:solidFill>
                          <a:latin typeface="+mn-lt"/>
                          <a:ea typeface="+mn-ea"/>
                          <a:cs typeface="+mn-cs"/>
                        </a:rPr>
                        <a:t>Cefazolin</a:t>
                      </a:r>
                    </a:p>
                  </a:txBody>
                  <a:tcPr marL="27938" marR="27938" marT="13969" marB="13969" anchor="ctr">
                    <a:lnL>
                      <a:noFill/>
                    </a:lnL>
                    <a:lnR>
                      <a:noFill/>
                    </a:lnR>
                    <a:lnT>
                      <a:noFill/>
                    </a:lnT>
                    <a:lnB>
                      <a:noFill/>
                    </a:lnB>
                    <a:noFill/>
                  </a:tcPr>
                </a:tc>
                <a:tc>
                  <a:txBody>
                    <a:bodyPr/>
                    <a:lstStyle/>
                    <a:p>
                      <a:pPr>
                        <a:buNone/>
                      </a:pPr>
                      <a:r>
                        <a:rPr lang="en-US" sz="2400" kern="1200" dirty="0">
                          <a:solidFill>
                            <a:srgbClr val="00B0F0"/>
                          </a:solidFill>
                          <a:latin typeface="+mn-lt"/>
                          <a:ea typeface="+mn-ea"/>
                          <a:cs typeface="+mn-cs"/>
                        </a:rPr>
                        <a:t>s</a:t>
                      </a:r>
                    </a:p>
                  </a:txBody>
                  <a:tcPr marL="27938" marR="27938" marT="13969" marB="13969" anchor="ctr">
                    <a:lnL>
                      <a:noFill/>
                    </a:lnL>
                    <a:lnR>
                      <a:noFill/>
                    </a:lnR>
                    <a:lnT>
                      <a:noFill/>
                    </a:lnT>
                    <a:lnB>
                      <a:noFill/>
                    </a:lnB>
                    <a:noFill/>
                  </a:tcPr>
                </a:tc>
                <a:tc>
                  <a:txBody>
                    <a:bodyPr/>
                    <a:lstStyle/>
                    <a:p>
                      <a:pPr>
                        <a:buNone/>
                      </a:pPr>
                      <a:r>
                        <a:rPr lang="en-US" sz="2400" kern="1200">
                          <a:solidFill>
                            <a:srgbClr val="00B0F0"/>
                          </a:solidFill>
                          <a:latin typeface="+mn-lt"/>
                          <a:ea typeface="+mn-ea"/>
                          <a:cs typeface="+mn-cs"/>
                        </a:rPr>
                        <a:t>1st Gen Cephalosporin</a:t>
                      </a:r>
                    </a:p>
                  </a:txBody>
                  <a:tcPr marL="27938" marR="27938" marT="13969" marB="13969" anchor="ctr">
                    <a:lnL>
                      <a:noFill/>
                    </a:lnL>
                    <a:lnR>
                      <a:noFill/>
                    </a:lnR>
                    <a:lnT>
                      <a:noFill/>
                    </a:lnT>
                    <a:lnB>
                      <a:noFill/>
                    </a:lnB>
                    <a:noFill/>
                  </a:tcPr>
                </a:tc>
                <a:tc>
                  <a:txBody>
                    <a:bodyPr/>
                    <a:lstStyle/>
                    <a:p>
                      <a:pPr>
                        <a:buNone/>
                      </a:pPr>
                      <a:r>
                        <a:rPr lang="en-US" sz="2400" kern="1200">
                          <a:solidFill>
                            <a:srgbClr val="00B0F0"/>
                          </a:solidFill>
                          <a:latin typeface="+mn-lt"/>
                          <a:ea typeface="+mn-ea"/>
                          <a:cs typeface="+mn-cs"/>
                        </a:rPr>
                        <a:t>Cephalexin (Keflex®)</a:t>
                      </a:r>
                    </a:p>
                  </a:txBody>
                  <a:tcPr marL="27938" marR="27938" marT="13969" marB="13969" anchor="ctr">
                    <a:lnL>
                      <a:noFill/>
                    </a:lnL>
                    <a:lnR>
                      <a:noFill/>
                    </a:lnR>
                    <a:lnT>
                      <a:noFill/>
                    </a:lnT>
                    <a:lnB>
                      <a:no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rgbClr val="00B0F0"/>
                          </a:solidFill>
                          <a:latin typeface="+mn-lt"/>
                          <a:ea typeface="+mn-ea"/>
                          <a:cs typeface="+mn-cs"/>
                        </a:rPr>
                        <a:t>✅ Yes</a:t>
                      </a:r>
                    </a:p>
                  </a:txBody>
                  <a:tcPr marL="27938" marR="27938" marT="13969" marB="13969" anchor="ctr">
                    <a:lnL>
                      <a:noFill/>
                    </a:lnL>
                    <a:lnR>
                      <a:noFill/>
                    </a:lnR>
                    <a:lnT>
                      <a:noFill/>
                    </a:lnT>
                    <a:lnB>
                      <a:noFill/>
                    </a:lnB>
                    <a:noFill/>
                  </a:tcPr>
                </a:tc>
                <a:extLst>
                  <a:ext uri="{0D108BD9-81ED-4DB2-BD59-A6C34878D82A}">
                    <a16:rowId xmlns:a16="http://schemas.microsoft.com/office/drawing/2014/main" val="633226640"/>
                  </a:ext>
                </a:extLst>
              </a:tr>
              <a:tr h="533007">
                <a:tc>
                  <a:txBody>
                    <a:bodyPr/>
                    <a:lstStyle/>
                    <a:p>
                      <a:pPr marL="0" algn="l" defTabSz="914400" rtl="0" eaLnBrk="1" latinLnBrk="0" hangingPunct="1">
                        <a:buNone/>
                      </a:pPr>
                      <a:r>
                        <a:rPr lang="en-US" sz="2400" kern="1200" dirty="0">
                          <a:solidFill>
                            <a:schemeClr val="tx1">
                              <a:lumMod val="50000"/>
                              <a:lumOff val="50000"/>
                            </a:schemeClr>
                          </a:solidFill>
                          <a:latin typeface="+mn-lt"/>
                          <a:ea typeface="+mn-ea"/>
                          <a:cs typeface="+mn-cs"/>
                        </a:rPr>
                        <a:t>Cefepime</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dirty="0">
                          <a:solidFill>
                            <a:schemeClr val="tx1">
                              <a:lumMod val="50000"/>
                              <a:lumOff val="50000"/>
                            </a:schemeClr>
                          </a:solidFill>
                          <a:latin typeface="+mn-lt"/>
                          <a:ea typeface="+mn-ea"/>
                          <a:cs typeface="+mn-cs"/>
                        </a:rPr>
                        <a:t>S</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dirty="0">
                          <a:solidFill>
                            <a:schemeClr val="tx1">
                              <a:lumMod val="50000"/>
                              <a:lumOff val="50000"/>
                            </a:schemeClr>
                          </a:solidFill>
                          <a:latin typeface="+mn-lt"/>
                          <a:ea typeface="+mn-ea"/>
                          <a:cs typeface="+mn-cs"/>
                        </a:rPr>
                        <a:t>4th Gen Cephalosporin (IV)</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a:solidFill>
                            <a:schemeClr val="tx1">
                              <a:lumMod val="50000"/>
                              <a:lumOff val="50000"/>
                            </a:schemeClr>
                          </a:solidFill>
                          <a:latin typeface="+mn-lt"/>
                          <a:ea typeface="+mn-ea"/>
                          <a:cs typeface="+mn-cs"/>
                        </a:rPr>
                        <a:t>None (IV only)</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dirty="0">
                          <a:solidFill>
                            <a:schemeClr val="tx1">
                              <a:lumMod val="50000"/>
                              <a:lumOff val="50000"/>
                            </a:schemeClr>
                          </a:solidFill>
                          <a:latin typeface="+mn-lt"/>
                          <a:ea typeface="+mn-ea"/>
                          <a:cs typeface="+mn-cs"/>
                        </a:rPr>
                        <a:t>IV only</a:t>
                      </a:r>
                    </a:p>
                  </a:txBody>
                  <a:tcPr marL="27938" marR="27938" marT="13969" marB="13969" anchor="ctr">
                    <a:lnL>
                      <a:noFill/>
                    </a:lnL>
                    <a:lnR>
                      <a:noFill/>
                    </a:lnR>
                    <a:lnT>
                      <a:noFill/>
                    </a:lnT>
                    <a:lnB>
                      <a:noFill/>
                    </a:lnB>
                    <a:noFill/>
                  </a:tcPr>
                </a:tc>
                <a:extLst>
                  <a:ext uri="{0D108BD9-81ED-4DB2-BD59-A6C34878D82A}">
                    <a16:rowId xmlns:a16="http://schemas.microsoft.com/office/drawing/2014/main" val="1549594637"/>
                  </a:ext>
                </a:extLst>
              </a:tr>
              <a:tr h="533007">
                <a:tc>
                  <a:txBody>
                    <a:bodyPr/>
                    <a:lstStyle/>
                    <a:p>
                      <a:pPr marL="0" algn="l" defTabSz="914400" rtl="0" eaLnBrk="1" latinLnBrk="0" hangingPunct="1">
                        <a:buNone/>
                      </a:pPr>
                      <a:r>
                        <a:rPr lang="en-US" sz="2400" kern="1200" dirty="0">
                          <a:solidFill>
                            <a:schemeClr val="tx1"/>
                          </a:solidFill>
                          <a:latin typeface="+mn-lt"/>
                          <a:ea typeface="+mn-ea"/>
                          <a:cs typeface="+mn-cs"/>
                        </a:rPr>
                        <a:t>Ceftriaxone</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dirty="0">
                          <a:solidFill>
                            <a:schemeClr val="tx1"/>
                          </a:solidFill>
                          <a:latin typeface="+mn-lt"/>
                          <a:ea typeface="+mn-ea"/>
                          <a:cs typeface="+mn-cs"/>
                        </a:rPr>
                        <a:t>S</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dirty="0">
                          <a:solidFill>
                            <a:schemeClr val="tx1"/>
                          </a:solidFill>
                          <a:latin typeface="+mn-lt"/>
                          <a:ea typeface="+mn-ea"/>
                          <a:cs typeface="+mn-cs"/>
                        </a:rPr>
                        <a:t>3rd Gen Cephalosporin (IV)</a:t>
                      </a:r>
                    </a:p>
                  </a:txBody>
                  <a:tcPr marL="27938" marR="27938" marT="13969" marB="13969" anchor="ctr">
                    <a:lnL>
                      <a:noFill/>
                    </a:lnL>
                    <a:lnR>
                      <a:noFill/>
                    </a:lnR>
                    <a:lnT>
                      <a:noFill/>
                    </a:lnT>
                    <a:lnB>
                      <a:noFill/>
                    </a:lnB>
                    <a:noFill/>
                  </a:tcPr>
                </a:tc>
                <a:tc>
                  <a:txBody>
                    <a:bodyPr/>
                    <a:lstStyle/>
                    <a:p>
                      <a:pPr marL="0" lvl="1" algn="l" defTabSz="914400" rtl="0" eaLnBrk="1" latinLnBrk="0" hangingPunct="1">
                        <a:buNone/>
                      </a:pPr>
                      <a:r>
                        <a:rPr lang="en-US" sz="2400" kern="1200" dirty="0" err="1">
                          <a:solidFill>
                            <a:schemeClr val="tx1"/>
                          </a:solidFill>
                          <a:latin typeface="+mn-lt"/>
                          <a:ea typeface="+mn-ea"/>
                          <a:cs typeface="+mn-cs"/>
                        </a:rPr>
                        <a:t>Vantin</a:t>
                      </a:r>
                      <a:r>
                        <a:rPr lang="en-US" sz="2400" dirty="0"/>
                        <a:t>®</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Suprax</a:t>
                      </a:r>
                      <a:r>
                        <a:rPr lang="en-US" sz="2400" dirty="0"/>
                        <a:t>®</a:t>
                      </a:r>
                      <a:endParaRPr lang="en-US" sz="2400" kern="1200" dirty="0">
                        <a:solidFill>
                          <a:schemeClr val="tx1"/>
                        </a:solidFill>
                        <a:latin typeface="+mn-lt"/>
                        <a:ea typeface="+mn-ea"/>
                        <a:cs typeface="+mn-cs"/>
                      </a:endParaRPr>
                    </a:p>
                  </a:txBody>
                  <a:tcPr marL="27938" marR="27938" marT="13969" marB="13969" anchor="ctr">
                    <a:lnL>
                      <a:noFill/>
                    </a:lnL>
                    <a:lnR>
                      <a:noFill/>
                    </a:lnR>
                    <a:lnT>
                      <a:noFill/>
                    </a:lnT>
                    <a:lnB>
                      <a:no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 Yes</a:t>
                      </a:r>
                    </a:p>
                  </a:txBody>
                  <a:tcPr marL="27938" marR="27938" marT="13969" marB="13969" anchor="ctr">
                    <a:lnL>
                      <a:noFill/>
                    </a:lnL>
                    <a:lnR>
                      <a:noFill/>
                    </a:lnR>
                    <a:lnT>
                      <a:noFill/>
                    </a:lnT>
                    <a:lnB>
                      <a:noFill/>
                    </a:lnB>
                    <a:noFill/>
                  </a:tcPr>
                </a:tc>
                <a:extLst>
                  <a:ext uri="{0D108BD9-81ED-4DB2-BD59-A6C34878D82A}">
                    <a16:rowId xmlns:a16="http://schemas.microsoft.com/office/drawing/2014/main" val="453682728"/>
                  </a:ext>
                </a:extLst>
              </a:tr>
              <a:tr h="533007">
                <a:tc>
                  <a:txBody>
                    <a:bodyPr/>
                    <a:lstStyle/>
                    <a:p>
                      <a:pPr>
                        <a:buNone/>
                      </a:pPr>
                      <a:r>
                        <a:rPr lang="en-US" sz="2400"/>
                        <a:t>Cefuroxime</a:t>
                      </a:r>
                    </a:p>
                  </a:txBody>
                  <a:tcPr marL="27938" marR="27938" marT="13969" marB="13969" anchor="ctr">
                    <a:lnL>
                      <a:noFill/>
                    </a:lnL>
                    <a:lnR>
                      <a:noFill/>
                    </a:lnR>
                    <a:lnT>
                      <a:noFill/>
                    </a:lnT>
                    <a:lnB>
                      <a:noFill/>
                    </a:lnB>
                    <a:noFill/>
                  </a:tcPr>
                </a:tc>
                <a:tc>
                  <a:txBody>
                    <a:bodyPr/>
                    <a:lstStyle/>
                    <a:p>
                      <a:pPr>
                        <a:buNone/>
                      </a:pPr>
                      <a:r>
                        <a:rPr lang="en-US" sz="2400" dirty="0"/>
                        <a:t>S</a:t>
                      </a:r>
                    </a:p>
                  </a:txBody>
                  <a:tcPr marL="27938" marR="27938" marT="13969" marB="13969" anchor="ctr">
                    <a:lnL>
                      <a:noFill/>
                    </a:lnL>
                    <a:lnR>
                      <a:noFill/>
                    </a:lnR>
                    <a:lnT>
                      <a:noFill/>
                    </a:lnT>
                    <a:lnB>
                      <a:noFill/>
                    </a:lnB>
                    <a:noFill/>
                  </a:tcPr>
                </a:tc>
                <a:tc>
                  <a:txBody>
                    <a:bodyPr/>
                    <a:lstStyle/>
                    <a:p>
                      <a:pPr>
                        <a:buNone/>
                      </a:pPr>
                      <a:r>
                        <a:rPr lang="en-US" sz="2400"/>
                        <a:t>2nd Gen Cephalosporin</a:t>
                      </a:r>
                    </a:p>
                  </a:txBody>
                  <a:tcPr marL="27938" marR="27938" marT="13969" marB="13969" anchor="ctr">
                    <a:lnL>
                      <a:noFill/>
                    </a:lnL>
                    <a:lnR>
                      <a:noFill/>
                    </a:lnR>
                    <a:lnT>
                      <a:noFill/>
                    </a:lnT>
                    <a:lnB>
                      <a:noFill/>
                    </a:lnB>
                    <a:noFill/>
                  </a:tcPr>
                </a:tc>
                <a:tc>
                  <a:txBody>
                    <a:bodyPr/>
                    <a:lstStyle/>
                    <a:p>
                      <a:pPr>
                        <a:buNone/>
                      </a:pPr>
                      <a:r>
                        <a:rPr lang="en-US" sz="2400" dirty="0"/>
                        <a:t>Ceftin®</a:t>
                      </a:r>
                    </a:p>
                  </a:txBody>
                  <a:tcPr marL="27938" marR="27938" marT="13969" marB="13969" anchor="ctr">
                    <a:lnL>
                      <a:noFill/>
                    </a:lnL>
                    <a:lnR>
                      <a:noFill/>
                    </a:lnR>
                    <a:lnT>
                      <a:noFill/>
                    </a:lnT>
                    <a:lnB>
                      <a:no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 Yes</a:t>
                      </a:r>
                    </a:p>
                  </a:txBody>
                  <a:tcPr marL="27938" marR="27938" marT="13969" marB="13969" anchor="ctr">
                    <a:lnL>
                      <a:noFill/>
                    </a:lnL>
                    <a:lnR>
                      <a:noFill/>
                    </a:lnR>
                    <a:lnT>
                      <a:noFill/>
                    </a:lnT>
                    <a:lnB>
                      <a:noFill/>
                    </a:lnB>
                    <a:noFill/>
                  </a:tcPr>
                </a:tc>
                <a:extLst>
                  <a:ext uri="{0D108BD9-81ED-4DB2-BD59-A6C34878D82A}">
                    <a16:rowId xmlns:a16="http://schemas.microsoft.com/office/drawing/2014/main" val="4065541299"/>
                  </a:ext>
                </a:extLst>
              </a:tr>
              <a:tr h="533007">
                <a:tc>
                  <a:txBody>
                    <a:bodyPr/>
                    <a:lstStyle/>
                    <a:p>
                      <a:pPr>
                        <a:buNone/>
                      </a:pPr>
                      <a:r>
                        <a:rPr lang="en-US" sz="2400"/>
                        <a:t>Ciprofloxacin</a:t>
                      </a:r>
                    </a:p>
                  </a:txBody>
                  <a:tcPr marL="27938" marR="27938" marT="13969" marB="13969" anchor="ctr">
                    <a:lnL>
                      <a:noFill/>
                    </a:lnL>
                    <a:lnR>
                      <a:noFill/>
                    </a:lnR>
                    <a:lnT>
                      <a:noFill/>
                    </a:lnT>
                    <a:lnB>
                      <a:noFill/>
                    </a:lnB>
                    <a:noFill/>
                  </a:tcPr>
                </a:tc>
                <a:tc>
                  <a:txBody>
                    <a:bodyPr/>
                    <a:lstStyle/>
                    <a:p>
                      <a:pPr>
                        <a:buNone/>
                      </a:pPr>
                      <a:r>
                        <a:rPr lang="en-US" sz="2400"/>
                        <a:t>S</a:t>
                      </a:r>
                    </a:p>
                  </a:txBody>
                  <a:tcPr marL="27938" marR="27938" marT="13969" marB="13969" anchor="ctr">
                    <a:lnL>
                      <a:noFill/>
                    </a:lnL>
                    <a:lnR>
                      <a:noFill/>
                    </a:lnR>
                    <a:lnT>
                      <a:noFill/>
                    </a:lnT>
                    <a:lnB>
                      <a:noFill/>
                    </a:lnB>
                    <a:noFill/>
                  </a:tcPr>
                </a:tc>
                <a:tc>
                  <a:txBody>
                    <a:bodyPr/>
                    <a:lstStyle/>
                    <a:p>
                      <a:pPr>
                        <a:buNone/>
                      </a:pPr>
                      <a:r>
                        <a:rPr lang="en-US" sz="2400"/>
                        <a:t>Fluoroquinolone</a:t>
                      </a:r>
                    </a:p>
                  </a:txBody>
                  <a:tcPr marL="27938" marR="27938" marT="13969" marB="13969" anchor="ctr">
                    <a:lnL>
                      <a:noFill/>
                    </a:lnL>
                    <a:lnR>
                      <a:noFill/>
                    </a:lnR>
                    <a:lnT>
                      <a:noFill/>
                    </a:lnT>
                    <a:lnB>
                      <a:noFill/>
                    </a:lnB>
                    <a:noFill/>
                  </a:tcPr>
                </a:tc>
                <a:tc>
                  <a:txBody>
                    <a:bodyPr/>
                    <a:lstStyle/>
                    <a:p>
                      <a:pPr>
                        <a:buNone/>
                      </a:pPr>
                      <a:r>
                        <a:rPr lang="en-US" sz="2400" dirty="0"/>
                        <a:t>Cipro®</a:t>
                      </a:r>
                    </a:p>
                  </a:txBody>
                  <a:tcPr marL="27938" marR="27938" marT="13969" marB="13969" anchor="ctr">
                    <a:lnL>
                      <a:noFill/>
                    </a:lnL>
                    <a:lnR>
                      <a:noFill/>
                    </a:lnR>
                    <a:lnT>
                      <a:noFill/>
                    </a:lnT>
                    <a:lnB>
                      <a:noFill/>
                    </a:lnB>
                    <a:noFill/>
                  </a:tcPr>
                </a:tc>
                <a:tc>
                  <a:txBody>
                    <a:bodyPr/>
                    <a:lstStyle/>
                    <a:p>
                      <a:pPr>
                        <a:buNone/>
                      </a:pPr>
                      <a:r>
                        <a:rPr lang="en-US" sz="2400" dirty="0"/>
                        <a:t>✅ Yes</a:t>
                      </a:r>
                    </a:p>
                  </a:txBody>
                  <a:tcPr marL="27938" marR="27938" marT="13969" marB="13969" anchor="ctr">
                    <a:lnL>
                      <a:noFill/>
                    </a:lnL>
                    <a:lnR>
                      <a:noFill/>
                    </a:lnR>
                    <a:lnT>
                      <a:noFill/>
                    </a:lnT>
                    <a:lnB>
                      <a:noFill/>
                    </a:lnB>
                    <a:noFill/>
                  </a:tcPr>
                </a:tc>
                <a:extLst>
                  <a:ext uri="{0D108BD9-81ED-4DB2-BD59-A6C34878D82A}">
                    <a16:rowId xmlns:a16="http://schemas.microsoft.com/office/drawing/2014/main" val="4186105217"/>
                  </a:ext>
                </a:extLst>
              </a:tr>
              <a:tr h="533007">
                <a:tc>
                  <a:txBody>
                    <a:bodyPr/>
                    <a:lstStyle/>
                    <a:p>
                      <a:pPr>
                        <a:buNone/>
                      </a:pPr>
                      <a:r>
                        <a:rPr lang="en-US" sz="2400"/>
                        <a:t>Levofloxacin</a:t>
                      </a:r>
                    </a:p>
                  </a:txBody>
                  <a:tcPr marL="27938" marR="27938" marT="13969" marB="13969" anchor="ctr">
                    <a:lnL>
                      <a:noFill/>
                    </a:lnL>
                    <a:lnR>
                      <a:noFill/>
                    </a:lnR>
                    <a:lnT>
                      <a:noFill/>
                    </a:lnT>
                    <a:lnB>
                      <a:noFill/>
                    </a:lnB>
                    <a:noFill/>
                  </a:tcPr>
                </a:tc>
                <a:tc>
                  <a:txBody>
                    <a:bodyPr/>
                    <a:lstStyle/>
                    <a:p>
                      <a:pPr>
                        <a:buNone/>
                      </a:pPr>
                      <a:r>
                        <a:rPr lang="en-US" sz="2400"/>
                        <a:t>S</a:t>
                      </a:r>
                    </a:p>
                  </a:txBody>
                  <a:tcPr marL="27938" marR="27938" marT="13969" marB="13969" anchor="ctr">
                    <a:lnL>
                      <a:noFill/>
                    </a:lnL>
                    <a:lnR>
                      <a:noFill/>
                    </a:lnR>
                    <a:lnT>
                      <a:noFill/>
                    </a:lnT>
                    <a:lnB>
                      <a:noFill/>
                    </a:lnB>
                    <a:noFill/>
                  </a:tcPr>
                </a:tc>
                <a:tc>
                  <a:txBody>
                    <a:bodyPr/>
                    <a:lstStyle/>
                    <a:p>
                      <a:pPr>
                        <a:buNone/>
                      </a:pPr>
                      <a:r>
                        <a:rPr lang="en-US" sz="2400"/>
                        <a:t>Fluoroquinolone</a:t>
                      </a:r>
                    </a:p>
                  </a:txBody>
                  <a:tcPr marL="27938" marR="27938" marT="13969" marB="13969" anchor="ctr">
                    <a:lnL>
                      <a:noFill/>
                    </a:lnL>
                    <a:lnR>
                      <a:noFill/>
                    </a:lnR>
                    <a:lnT>
                      <a:noFill/>
                    </a:lnT>
                    <a:lnB>
                      <a:noFill/>
                    </a:lnB>
                    <a:noFill/>
                  </a:tcPr>
                </a:tc>
                <a:tc>
                  <a:txBody>
                    <a:bodyPr/>
                    <a:lstStyle/>
                    <a:p>
                      <a:pPr>
                        <a:buNone/>
                      </a:pPr>
                      <a:r>
                        <a:rPr lang="en-US" sz="2400" dirty="0"/>
                        <a:t>Levaquin®</a:t>
                      </a:r>
                    </a:p>
                  </a:txBody>
                  <a:tcPr marL="27938" marR="27938" marT="13969" marB="13969" anchor="ctr">
                    <a:lnL>
                      <a:noFill/>
                    </a:lnL>
                    <a:lnR>
                      <a:noFill/>
                    </a:lnR>
                    <a:lnT>
                      <a:noFill/>
                    </a:lnT>
                    <a:lnB>
                      <a:noFill/>
                    </a:lnB>
                    <a:noFill/>
                  </a:tcPr>
                </a:tc>
                <a:tc>
                  <a:txBody>
                    <a:bodyPr/>
                    <a:lstStyle/>
                    <a:p>
                      <a:pPr>
                        <a:buNone/>
                      </a:pPr>
                      <a:r>
                        <a:rPr lang="en-US" sz="2400" dirty="0"/>
                        <a:t>✅ Yes</a:t>
                      </a:r>
                    </a:p>
                  </a:txBody>
                  <a:tcPr marL="27938" marR="27938" marT="13969" marB="13969" anchor="ctr">
                    <a:lnL>
                      <a:noFill/>
                    </a:lnL>
                    <a:lnR>
                      <a:noFill/>
                    </a:lnR>
                    <a:lnT>
                      <a:noFill/>
                    </a:lnT>
                    <a:lnB>
                      <a:noFill/>
                    </a:lnB>
                    <a:noFill/>
                  </a:tcPr>
                </a:tc>
                <a:extLst>
                  <a:ext uri="{0D108BD9-81ED-4DB2-BD59-A6C34878D82A}">
                    <a16:rowId xmlns:a16="http://schemas.microsoft.com/office/drawing/2014/main" val="2803146921"/>
                  </a:ext>
                </a:extLst>
              </a:tr>
              <a:tr h="533007">
                <a:tc>
                  <a:txBody>
                    <a:bodyPr/>
                    <a:lstStyle/>
                    <a:p>
                      <a:pPr marL="0" algn="l" defTabSz="914400" rtl="0" eaLnBrk="1" latinLnBrk="0" hangingPunct="1">
                        <a:buNone/>
                      </a:pPr>
                      <a:r>
                        <a:rPr lang="en-US" sz="2400" kern="1200">
                          <a:solidFill>
                            <a:schemeClr val="tx1">
                              <a:lumMod val="50000"/>
                              <a:lumOff val="50000"/>
                            </a:schemeClr>
                          </a:solidFill>
                          <a:latin typeface="+mn-lt"/>
                          <a:ea typeface="+mn-ea"/>
                          <a:cs typeface="+mn-cs"/>
                        </a:rPr>
                        <a:t>Ertapenem</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a:solidFill>
                            <a:schemeClr val="tx1">
                              <a:lumMod val="50000"/>
                              <a:lumOff val="50000"/>
                            </a:schemeClr>
                          </a:solidFill>
                          <a:latin typeface="+mn-lt"/>
                          <a:ea typeface="+mn-ea"/>
                          <a:cs typeface="+mn-cs"/>
                        </a:rPr>
                        <a:t>S</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a:solidFill>
                            <a:schemeClr val="tx1">
                              <a:lumMod val="50000"/>
                              <a:lumOff val="50000"/>
                            </a:schemeClr>
                          </a:solidFill>
                          <a:latin typeface="+mn-lt"/>
                          <a:ea typeface="+mn-ea"/>
                          <a:cs typeface="+mn-cs"/>
                        </a:rPr>
                        <a:t>Carbapenem (IV)</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a:solidFill>
                            <a:schemeClr val="tx1">
                              <a:lumMod val="50000"/>
                              <a:lumOff val="50000"/>
                            </a:schemeClr>
                          </a:solidFill>
                          <a:latin typeface="+mn-lt"/>
                          <a:ea typeface="+mn-ea"/>
                          <a:cs typeface="+mn-cs"/>
                        </a:rPr>
                        <a:t>None (IV only)</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a:solidFill>
                            <a:schemeClr val="tx1">
                              <a:lumMod val="50000"/>
                              <a:lumOff val="50000"/>
                            </a:schemeClr>
                          </a:solidFill>
                          <a:latin typeface="+mn-lt"/>
                          <a:ea typeface="+mn-ea"/>
                          <a:cs typeface="+mn-cs"/>
                        </a:rPr>
                        <a:t>IV only</a:t>
                      </a:r>
                    </a:p>
                  </a:txBody>
                  <a:tcPr marL="27938" marR="27938" marT="13969" marB="13969" anchor="ctr">
                    <a:lnL>
                      <a:noFill/>
                    </a:lnL>
                    <a:lnR>
                      <a:noFill/>
                    </a:lnR>
                    <a:lnT>
                      <a:noFill/>
                    </a:lnT>
                    <a:lnB>
                      <a:noFill/>
                    </a:lnB>
                    <a:noFill/>
                  </a:tcPr>
                </a:tc>
                <a:extLst>
                  <a:ext uri="{0D108BD9-81ED-4DB2-BD59-A6C34878D82A}">
                    <a16:rowId xmlns:a16="http://schemas.microsoft.com/office/drawing/2014/main" val="1188938298"/>
                  </a:ext>
                </a:extLst>
              </a:tr>
              <a:tr h="533007">
                <a:tc>
                  <a:txBody>
                    <a:bodyPr/>
                    <a:lstStyle/>
                    <a:p>
                      <a:pPr marL="0" algn="l" defTabSz="914400" rtl="0" eaLnBrk="1" latinLnBrk="0" hangingPunct="1">
                        <a:buNone/>
                      </a:pPr>
                      <a:r>
                        <a:rPr lang="en-US" sz="2400" kern="1200">
                          <a:solidFill>
                            <a:schemeClr val="tx1">
                              <a:lumMod val="50000"/>
                              <a:lumOff val="50000"/>
                            </a:schemeClr>
                          </a:solidFill>
                          <a:latin typeface="+mn-lt"/>
                          <a:ea typeface="+mn-ea"/>
                          <a:cs typeface="+mn-cs"/>
                        </a:rPr>
                        <a:t>Gentamicin</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a:solidFill>
                            <a:schemeClr val="tx1">
                              <a:lumMod val="50000"/>
                              <a:lumOff val="50000"/>
                            </a:schemeClr>
                          </a:solidFill>
                          <a:latin typeface="+mn-lt"/>
                          <a:ea typeface="+mn-ea"/>
                          <a:cs typeface="+mn-cs"/>
                        </a:rPr>
                        <a:t>S</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a:solidFill>
                            <a:schemeClr val="tx1">
                              <a:lumMod val="50000"/>
                              <a:lumOff val="50000"/>
                            </a:schemeClr>
                          </a:solidFill>
                          <a:latin typeface="+mn-lt"/>
                          <a:ea typeface="+mn-ea"/>
                          <a:cs typeface="+mn-cs"/>
                        </a:rPr>
                        <a:t>Aminoglycoside (IV)</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dirty="0">
                          <a:solidFill>
                            <a:schemeClr val="tx1">
                              <a:lumMod val="50000"/>
                              <a:lumOff val="50000"/>
                            </a:schemeClr>
                          </a:solidFill>
                          <a:latin typeface="+mn-lt"/>
                          <a:ea typeface="+mn-ea"/>
                          <a:cs typeface="+mn-cs"/>
                        </a:rPr>
                        <a:t>None (IV only)</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a:solidFill>
                            <a:schemeClr val="tx1">
                              <a:lumMod val="50000"/>
                              <a:lumOff val="50000"/>
                            </a:schemeClr>
                          </a:solidFill>
                          <a:latin typeface="+mn-lt"/>
                          <a:ea typeface="+mn-ea"/>
                          <a:cs typeface="+mn-cs"/>
                        </a:rPr>
                        <a:t>IV only</a:t>
                      </a:r>
                    </a:p>
                  </a:txBody>
                  <a:tcPr marL="27938" marR="27938" marT="13969" marB="13969" anchor="ctr">
                    <a:lnL>
                      <a:noFill/>
                    </a:lnL>
                    <a:lnR>
                      <a:noFill/>
                    </a:lnR>
                    <a:lnT>
                      <a:noFill/>
                    </a:lnT>
                    <a:lnB>
                      <a:noFill/>
                    </a:lnB>
                    <a:noFill/>
                  </a:tcPr>
                </a:tc>
                <a:extLst>
                  <a:ext uri="{0D108BD9-81ED-4DB2-BD59-A6C34878D82A}">
                    <a16:rowId xmlns:a16="http://schemas.microsoft.com/office/drawing/2014/main" val="1062677073"/>
                  </a:ext>
                </a:extLst>
              </a:tr>
              <a:tr h="533007">
                <a:tc>
                  <a:txBody>
                    <a:bodyPr/>
                    <a:lstStyle/>
                    <a:p>
                      <a:pPr marL="0" algn="l" defTabSz="914400" rtl="0" eaLnBrk="1" latinLnBrk="0" hangingPunct="1">
                        <a:buNone/>
                      </a:pPr>
                      <a:r>
                        <a:rPr lang="en-US" sz="2400" kern="1200">
                          <a:solidFill>
                            <a:schemeClr val="tx1">
                              <a:lumMod val="50000"/>
                              <a:lumOff val="50000"/>
                            </a:schemeClr>
                          </a:solidFill>
                          <a:latin typeface="+mn-lt"/>
                          <a:ea typeface="+mn-ea"/>
                          <a:cs typeface="+mn-cs"/>
                        </a:rPr>
                        <a:t>Imipenem</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a:solidFill>
                            <a:schemeClr val="tx1">
                              <a:lumMod val="50000"/>
                              <a:lumOff val="50000"/>
                            </a:schemeClr>
                          </a:solidFill>
                          <a:latin typeface="+mn-lt"/>
                          <a:ea typeface="+mn-ea"/>
                          <a:cs typeface="+mn-cs"/>
                        </a:rPr>
                        <a:t>S</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a:solidFill>
                            <a:schemeClr val="tx1">
                              <a:lumMod val="50000"/>
                              <a:lumOff val="50000"/>
                            </a:schemeClr>
                          </a:solidFill>
                          <a:latin typeface="+mn-lt"/>
                          <a:ea typeface="+mn-ea"/>
                          <a:cs typeface="+mn-cs"/>
                        </a:rPr>
                        <a:t>Carbapenem (IV)</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a:solidFill>
                            <a:schemeClr val="tx1">
                              <a:lumMod val="50000"/>
                              <a:lumOff val="50000"/>
                            </a:schemeClr>
                          </a:solidFill>
                          <a:latin typeface="+mn-lt"/>
                          <a:ea typeface="+mn-ea"/>
                          <a:cs typeface="+mn-cs"/>
                        </a:rPr>
                        <a:t>None (IV only)</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dirty="0">
                          <a:solidFill>
                            <a:schemeClr val="tx1">
                              <a:lumMod val="50000"/>
                              <a:lumOff val="50000"/>
                            </a:schemeClr>
                          </a:solidFill>
                          <a:latin typeface="+mn-lt"/>
                          <a:ea typeface="+mn-ea"/>
                          <a:cs typeface="+mn-cs"/>
                        </a:rPr>
                        <a:t>IV only</a:t>
                      </a:r>
                    </a:p>
                  </a:txBody>
                  <a:tcPr marL="27938" marR="27938" marT="13969" marB="13969" anchor="ctr">
                    <a:lnL>
                      <a:noFill/>
                    </a:lnL>
                    <a:lnR>
                      <a:noFill/>
                    </a:lnR>
                    <a:lnT>
                      <a:noFill/>
                    </a:lnT>
                    <a:lnB>
                      <a:noFill/>
                    </a:lnB>
                    <a:noFill/>
                  </a:tcPr>
                </a:tc>
                <a:extLst>
                  <a:ext uri="{0D108BD9-81ED-4DB2-BD59-A6C34878D82A}">
                    <a16:rowId xmlns:a16="http://schemas.microsoft.com/office/drawing/2014/main" val="1897624974"/>
                  </a:ext>
                </a:extLst>
              </a:tr>
              <a:tr h="533007">
                <a:tc>
                  <a:txBody>
                    <a:bodyPr/>
                    <a:lstStyle/>
                    <a:p>
                      <a:pPr marL="0" algn="l" defTabSz="914400" rtl="0" eaLnBrk="1" latinLnBrk="0" hangingPunct="1">
                        <a:buNone/>
                      </a:pPr>
                      <a:r>
                        <a:rPr lang="en-US" sz="2400" kern="1200">
                          <a:solidFill>
                            <a:schemeClr val="tx1">
                              <a:lumMod val="50000"/>
                              <a:lumOff val="50000"/>
                            </a:schemeClr>
                          </a:solidFill>
                          <a:latin typeface="+mn-lt"/>
                          <a:ea typeface="+mn-ea"/>
                          <a:cs typeface="+mn-cs"/>
                        </a:rPr>
                        <a:t>Nitrofurantoin</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a:solidFill>
                            <a:schemeClr val="tx1">
                              <a:lumMod val="50000"/>
                              <a:lumOff val="50000"/>
                            </a:schemeClr>
                          </a:solidFill>
                          <a:latin typeface="+mn-lt"/>
                          <a:ea typeface="+mn-ea"/>
                          <a:cs typeface="+mn-cs"/>
                        </a:rPr>
                        <a:t>S</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a:solidFill>
                            <a:schemeClr val="tx1">
                              <a:lumMod val="50000"/>
                              <a:lumOff val="50000"/>
                            </a:schemeClr>
                          </a:solidFill>
                          <a:latin typeface="+mn-lt"/>
                          <a:ea typeface="+mn-ea"/>
                          <a:cs typeface="+mn-cs"/>
                        </a:rPr>
                        <a:t>Nitrofuran</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a:solidFill>
                            <a:schemeClr val="tx1">
                              <a:lumMod val="50000"/>
                              <a:lumOff val="50000"/>
                            </a:schemeClr>
                          </a:solidFill>
                          <a:latin typeface="+mn-lt"/>
                          <a:ea typeface="+mn-ea"/>
                          <a:cs typeface="+mn-cs"/>
                        </a:rPr>
                        <a:t>Macrobid®</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dirty="0">
                          <a:solidFill>
                            <a:schemeClr val="tx1">
                              <a:lumMod val="50000"/>
                              <a:lumOff val="50000"/>
                            </a:schemeClr>
                          </a:solidFill>
                          <a:latin typeface="+mn-lt"/>
                          <a:ea typeface="+mn-ea"/>
                          <a:cs typeface="+mn-cs"/>
                        </a:rPr>
                        <a:t>❌ (Cystitis only)</a:t>
                      </a:r>
                    </a:p>
                  </a:txBody>
                  <a:tcPr marL="27938" marR="27938" marT="13969" marB="13969" anchor="ctr">
                    <a:lnL>
                      <a:noFill/>
                    </a:lnL>
                    <a:lnR>
                      <a:noFill/>
                    </a:lnR>
                    <a:lnT>
                      <a:noFill/>
                    </a:lnT>
                    <a:lnB>
                      <a:noFill/>
                    </a:lnB>
                    <a:noFill/>
                  </a:tcPr>
                </a:tc>
                <a:extLst>
                  <a:ext uri="{0D108BD9-81ED-4DB2-BD59-A6C34878D82A}">
                    <a16:rowId xmlns:a16="http://schemas.microsoft.com/office/drawing/2014/main" val="1324655945"/>
                  </a:ext>
                </a:extLst>
              </a:tr>
              <a:tr h="533007">
                <a:tc>
                  <a:txBody>
                    <a:bodyPr/>
                    <a:lstStyle/>
                    <a:p>
                      <a:pPr>
                        <a:buNone/>
                      </a:pPr>
                      <a:r>
                        <a:rPr lang="en-US" sz="2400" kern="1200">
                          <a:solidFill>
                            <a:schemeClr val="tx1">
                              <a:lumMod val="50000"/>
                              <a:lumOff val="50000"/>
                            </a:schemeClr>
                          </a:solidFill>
                          <a:latin typeface="+mn-lt"/>
                          <a:ea typeface="+mn-ea"/>
                          <a:cs typeface="+mn-cs"/>
                        </a:rPr>
                        <a:t>Piperacillin</a:t>
                      </a:r>
                    </a:p>
                  </a:txBody>
                  <a:tcPr marL="27938" marR="27938" marT="13969" marB="13969" anchor="ctr">
                    <a:lnL>
                      <a:noFill/>
                    </a:lnL>
                    <a:lnR>
                      <a:noFill/>
                    </a:lnR>
                    <a:lnT>
                      <a:noFill/>
                    </a:lnT>
                    <a:lnB>
                      <a:noFill/>
                    </a:lnB>
                    <a:noFill/>
                  </a:tcPr>
                </a:tc>
                <a:tc>
                  <a:txBody>
                    <a:bodyPr/>
                    <a:lstStyle/>
                    <a:p>
                      <a:pPr>
                        <a:buNone/>
                      </a:pPr>
                      <a:r>
                        <a:rPr lang="en-US" sz="2400" kern="1200">
                          <a:solidFill>
                            <a:schemeClr val="tx1">
                              <a:lumMod val="50000"/>
                              <a:lumOff val="50000"/>
                            </a:schemeClr>
                          </a:solidFill>
                          <a:latin typeface="+mn-lt"/>
                          <a:ea typeface="+mn-ea"/>
                          <a:cs typeface="+mn-cs"/>
                        </a:rPr>
                        <a:t>S</a:t>
                      </a:r>
                    </a:p>
                  </a:txBody>
                  <a:tcPr marL="27938" marR="27938" marT="13969" marB="13969" anchor="ctr">
                    <a:lnL>
                      <a:noFill/>
                    </a:lnL>
                    <a:lnR>
                      <a:noFill/>
                    </a:lnR>
                    <a:lnT>
                      <a:noFill/>
                    </a:lnT>
                    <a:lnB>
                      <a:noFill/>
                    </a:lnB>
                    <a:noFill/>
                  </a:tcPr>
                </a:tc>
                <a:tc>
                  <a:txBody>
                    <a:bodyPr/>
                    <a:lstStyle/>
                    <a:p>
                      <a:pPr>
                        <a:buNone/>
                      </a:pPr>
                      <a:r>
                        <a:rPr lang="en-US" sz="2400" kern="1200">
                          <a:solidFill>
                            <a:schemeClr val="tx1">
                              <a:lumMod val="50000"/>
                              <a:lumOff val="50000"/>
                            </a:schemeClr>
                          </a:solidFill>
                          <a:latin typeface="+mn-lt"/>
                          <a:ea typeface="+mn-ea"/>
                          <a:cs typeface="+mn-cs"/>
                        </a:rPr>
                        <a:t>Extended-spectrum penicillin</a:t>
                      </a:r>
                    </a:p>
                  </a:txBody>
                  <a:tcPr marL="27938" marR="27938" marT="13969" marB="13969" anchor="ctr">
                    <a:lnL>
                      <a:noFill/>
                    </a:lnL>
                    <a:lnR>
                      <a:noFill/>
                    </a:lnR>
                    <a:lnT>
                      <a:noFill/>
                    </a:lnT>
                    <a:lnB>
                      <a:noFill/>
                    </a:lnB>
                    <a:noFill/>
                  </a:tcPr>
                </a:tc>
                <a:tc>
                  <a:txBody>
                    <a:bodyPr/>
                    <a:lstStyle/>
                    <a:p>
                      <a:pPr>
                        <a:buNone/>
                      </a:pPr>
                      <a:r>
                        <a:rPr lang="en-US" sz="2400" kern="1200">
                          <a:solidFill>
                            <a:schemeClr val="tx1">
                              <a:lumMod val="50000"/>
                              <a:lumOff val="50000"/>
                            </a:schemeClr>
                          </a:solidFill>
                          <a:latin typeface="+mn-lt"/>
                          <a:ea typeface="+mn-ea"/>
                          <a:cs typeface="+mn-cs"/>
                        </a:rPr>
                        <a:t>IV only</a:t>
                      </a:r>
                    </a:p>
                  </a:txBody>
                  <a:tcPr marL="27938" marR="27938" marT="13969" marB="13969" anchor="ctr">
                    <a:lnL>
                      <a:noFill/>
                    </a:lnL>
                    <a:lnR>
                      <a:noFill/>
                    </a:lnR>
                    <a:lnT>
                      <a:noFill/>
                    </a:lnT>
                    <a:lnB>
                      <a:noFill/>
                    </a:lnB>
                    <a:noFill/>
                  </a:tcPr>
                </a:tc>
                <a:tc>
                  <a:txBody>
                    <a:bodyPr/>
                    <a:lstStyle/>
                    <a:p>
                      <a:pPr>
                        <a:buNone/>
                      </a:pPr>
                      <a:r>
                        <a:rPr lang="en-US" sz="2400" kern="1200">
                          <a:solidFill>
                            <a:schemeClr val="tx1">
                              <a:lumMod val="50000"/>
                              <a:lumOff val="50000"/>
                            </a:schemeClr>
                          </a:solidFill>
                          <a:latin typeface="+mn-lt"/>
                          <a:ea typeface="+mn-ea"/>
                          <a:cs typeface="+mn-cs"/>
                        </a:rPr>
                        <a:t>IV only</a:t>
                      </a:r>
                    </a:p>
                  </a:txBody>
                  <a:tcPr marL="27938" marR="27938" marT="13969" marB="13969" anchor="ctr">
                    <a:lnL>
                      <a:noFill/>
                    </a:lnL>
                    <a:lnR>
                      <a:noFill/>
                    </a:lnR>
                    <a:lnT>
                      <a:noFill/>
                    </a:lnT>
                    <a:lnB>
                      <a:noFill/>
                    </a:lnB>
                    <a:noFill/>
                  </a:tcPr>
                </a:tc>
                <a:extLst>
                  <a:ext uri="{0D108BD9-81ED-4DB2-BD59-A6C34878D82A}">
                    <a16:rowId xmlns:a16="http://schemas.microsoft.com/office/drawing/2014/main" val="101339641"/>
                  </a:ext>
                </a:extLst>
              </a:tr>
              <a:tr h="533007">
                <a:tc>
                  <a:txBody>
                    <a:bodyPr/>
                    <a:lstStyle/>
                    <a:p>
                      <a:pPr>
                        <a:buNone/>
                      </a:pPr>
                      <a:r>
                        <a:rPr lang="en-US" sz="2400" kern="1200">
                          <a:solidFill>
                            <a:schemeClr val="tx1">
                              <a:lumMod val="50000"/>
                              <a:lumOff val="50000"/>
                            </a:schemeClr>
                          </a:solidFill>
                          <a:latin typeface="+mn-lt"/>
                          <a:ea typeface="+mn-ea"/>
                          <a:cs typeface="+mn-cs"/>
                        </a:rPr>
                        <a:t>Tetracycline</a:t>
                      </a:r>
                    </a:p>
                  </a:txBody>
                  <a:tcPr marL="27938" marR="27938" marT="13969" marB="13969" anchor="ctr">
                    <a:lnL>
                      <a:noFill/>
                    </a:lnL>
                    <a:lnR>
                      <a:noFill/>
                    </a:lnR>
                    <a:lnT>
                      <a:noFill/>
                    </a:lnT>
                    <a:lnB>
                      <a:noFill/>
                    </a:lnB>
                    <a:noFill/>
                  </a:tcPr>
                </a:tc>
                <a:tc>
                  <a:txBody>
                    <a:bodyPr/>
                    <a:lstStyle/>
                    <a:p>
                      <a:pPr>
                        <a:buNone/>
                      </a:pPr>
                      <a:r>
                        <a:rPr lang="en-US" sz="2400" kern="1200">
                          <a:solidFill>
                            <a:schemeClr val="tx1">
                              <a:lumMod val="50000"/>
                              <a:lumOff val="50000"/>
                            </a:schemeClr>
                          </a:solidFill>
                          <a:latin typeface="+mn-lt"/>
                          <a:ea typeface="+mn-ea"/>
                          <a:cs typeface="+mn-cs"/>
                        </a:rPr>
                        <a:t>S</a:t>
                      </a:r>
                    </a:p>
                  </a:txBody>
                  <a:tcPr marL="27938" marR="27938" marT="13969" marB="13969" anchor="ctr">
                    <a:lnL>
                      <a:noFill/>
                    </a:lnL>
                    <a:lnR>
                      <a:noFill/>
                    </a:lnR>
                    <a:lnT>
                      <a:noFill/>
                    </a:lnT>
                    <a:lnB>
                      <a:noFill/>
                    </a:lnB>
                    <a:noFill/>
                  </a:tcPr>
                </a:tc>
                <a:tc>
                  <a:txBody>
                    <a:bodyPr/>
                    <a:lstStyle/>
                    <a:p>
                      <a:pPr>
                        <a:buNone/>
                      </a:pPr>
                      <a:r>
                        <a:rPr lang="en-US" sz="2400" kern="1200">
                          <a:solidFill>
                            <a:schemeClr val="tx1">
                              <a:lumMod val="50000"/>
                              <a:lumOff val="50000"/>
                            </a:schemeClr>
                          </a:solidFill>
                          <a:latin typeface="+mn-lt"/>
                          <a:ea typeface="+mn-ea"/>
                          <a:cs typeface="+mn-cs"/>
                        </a:rPr>
                        <a:t>Tetracycline</a:t>
                      </a:r>
                    </a:p>
                  </a:txBody>
                  <a:tcPr marL="27938" marR="27938" marT="13969" marB="13969" anchor="ctr">
                    <a:lnL>
                      <a:noFill/>
                    </a:lnL>
                    <a:lnR>
                      <a:noFill/>
                    </a:lnR>
                    <a:lnT>
                      <a:noFill/>
                    </a:lnT>
                    <a:lnB>
                      <a:noFill/>
                    </a:lnB>
                    <a:noFill/>
                  </a:tcPr>
                </a:tc>
                <a:tc>
                  <a:txBody>
                    <a:bodyPr/>
                    <a:lstStyle/>
                    <a:p>
                      <a:pPr>
                        <a:buNone/>
                      </a:pPr>
                      <a:r>
                        <a:rPr lang="en-US" sz="2400" kern="1200">
                          <a:solidFill>
                            <a:schemeClr val="tx1">
                              <a:lumMod val="50000"/>
                              <a:lumOff val="50000"/>
                            </a:schemeClr>
                          </a:solidFill>
                          <a:latin typeface="+mn-lt"/>
                          <a:ea typeface="+mn-ea"/>
                          <a:cs typeface="+mn-cs"/>
                        </a:rPr>
                        <a:t>Doxycycline</a:t>
                      </a:r>
                    </a:p>
                  </a:txBody>
                  <a:tcPr marL="27938" marR="27938" marT="13969" marB="13969" anchor="ctr">
                    <a:lnL>
                      <a:noFill/>
                    </a:lnL>
                    <a:lnR>
                      <a:noFill/>
                    </a:lnR>
                    <a:lnT>
                      <a:noFill/>
                    </a:lnT>
                    <a:lnB>
                      <a:noFill/>
                    </a:lnB>
                    <a:noFill/>
                  </a:tcPr>
                </a:tc>
                <a:tc>
                  <a:txBody>
                    <a:bodyPr/>
                    <a:lstStyle/>
                    <a:p>
                      <a:pPr>
                        <a:buNone/>
                      </a:pPr>
                      <a:r>
                        <a:rPr lang="en-US" sz="2400" kern="1200">
                          <a:solidFill>
                            <a:schemeClr val="tx1">
                              <a:lumMod val="50000"/>
                              <a:lumOff val="50000"/>
                            </a:schemeClr>
                          </a:solidFill>
                          <a:latin typeface="+mn-lt"/>
                          <a:ea typeface="+mn-ea"/>
                          <a:cs typeface="+mn-cs"/>
                        </a:rPr>
                        <a:t>❌ Not first-line for UTI</a:t>
                      </a:r>
                    </a:p>
                  </a:txBody>
                  <a:tcPr marL="27938" marR="27938" marT="13969" marB="13969" anchor="ctr">
                    <a:lnL>
                      <a:noFill/>
                    </a:lnL>
                    <a:lnR>
                      <a:noFill/>
                    </a:lnR>
                    <a:lnT>
                      <a:noFill/>
                    </a:lnT>
                    <a:lnB>
                      <a:noFill/>
                    </a:lnB>
                    <a:noFill/>
                  </a:tcPr>
                </a:tc>
                <a:extLst>
                  <a:ext uri="{0D108BD9-81ED-4DB2-BD59-A6C34878D82A}">
                    <a16:rowId xmlns:a16="http://schemas.microsoft.com/office/drawing/2014/main" val="535942153"/>
                  </a:ext>
                </a:extLst>
              </a:tr>
              <a:tr h="533007">
                <a:tc>
                  <a:txBody>
                    <a:bodyPr/>
                    <a:lstStyle/>
                    <a:p>
                      <a:pPr>
                        <a:buNone/>
                      </a:pPr>
                      <a:r>
                        <a:rPr lang="en-US" sz="2400" kern="1200">
                          <a:solidFill>
                            <a:schemeClr val="tx1">
                              <a:lumMod val="50000"/>
                              <a:lumOff val="50000"/>
                            </a:schemeClr>
                          </a:solidFill>
                          <a:latin typeface="+mn-lt"/>
                          <a:ea typeface="+mn-ea"/>
                          <a:cs typeface="+mn-cs"/>
                        </a:rPr>
                        <a:t>Tobramycin</a:t>
                      </a:r>
                    </a:p>
                  </a:txBody>
                  <a:tcPr marL="27938" marR="27938" marT="13969" marB="13969" anchor="ctr">
                    <a:lnL>
                      <a:noFill/>
                    </a:lnL>
                    <a:lnR>
                      <a:noFill/>
                    </a:lnR>
                    <a:lnT>
                      <a:noFill/>
                    </a:lnT>
                    <a:lnB>
                      <a:noFill/>
                    </a:lnB>
                    <a:noFill/>
                  </a:tcPr>
                </a:tc>
                <a:tc>
                  <a:txBody>
                    <a:bodyPr/>
                    <a:lstStyle/>
                    <a:p>
                      <a:pPr>
                        <a:buNone/>
                      </a:pPr>
                      <a:r>
                        <a:rPr lang="en-US" sz="2400" kern="1200">
                          <a:solidFill>
                            <a:schemeClr val="tx1">
                              <a:lumMod val="50000"/>
                              <a:lumOff val="50000"/>
                            </a:schemeClr>
                          </a:solidFill>
                          <a:latin typeface="+mn-lt"/>
                          <a:ea typeface="+mn-ea"/>
                          <a:cs typeface="+mn-cs"/>
                        </a:rPr>
                        <a:t>S</a:t>
                      </a:r>
                    </a:p>
                  </a:txBody>
                  <a:tcPr marL="27938" marR="27938" marT="13969" marB="13969" anchor="ctr">
                    <a:lnL>
                      <a:noFill/>
                    </a:lnL>
                    <a:lnR>
                      <a:noFill/>
                    </a:lnR>
                    <a:lnT>
                      <a:noFill/>
                    </a:lnT>
                    <a:lnB>
                      <a:noFill/>
                    </a:lnB>
                    <a:noFill/>
                  </a:tcPr>
                </a:tc>
                <a:tc>
                  <a:txBody>
                    <a:bodyPr/>
                    <a:lstStyle/>
                    <a:p>
                      <a:pPr>
                        <a:buNone/>
                      </a:pPr>
                      <a:r>
                        <a:rPr lang="en-US" sz="2400" kern="1200">
                          <a:solidFill>
                            <a:schemeClr val="tx1">
                              <a:lumMod val="50000"/>
                              <a:lumOff val="50000"/>
                            </a:schemeClr>
                          </a:solidFill>
                          <a:latin typeface="+mn-lt"/>
                          <a:ea typeface="+mn-ea"/>
                          <a:cs typeface="+mn-cs"/>
                        </a:rPr>
                        <a:t>Aminoglycoside (IV)</a:t>
                      </a:r>
                    </a:p>
                  </a:txBody>
                  <a:tcPr marL="27938" marR="27938" marT="13969" marB="13969" anchor="ctr">
                    <a:lnL>
                      <a:noFill/>
                    </a:lnL>
                    <a:lnR>
                      <a:noFill/>
                    </a:lnR>
                    <a:lnT>
                      <a:noFill/>
                    </a:lnT>
                    <a:lnB>
                      <a:noFill/>
                    </a:lnB>
                    <a:noFill/>
                  </a:tcPr>
                </a:tc>
                <a:tc>
                  <a:txBody>
                    <a:bodyPr/>
                    <a:lstStyle/>
                    <a:p>
                      <a:pPr>
                        <a:buNone/>
                      </a:pPr>
                      <a:r>
                        <a:rPr lang="en-US" sz="2400" kern="1200">
                          <a:solidFill>
                            <a:schemeClr val="tx1">
                              <a:lumMod val="50000"/>
                              <a:lumOff val="50000"/>
                            </a:schemeClr>
                          </a:solidFill>
                          <a:latin typeface="+mn-lt"/>
                          <a:ea typeface="+mn-ea"/>
                          <a:cs typeface="+mn-cs"/>
                        </a:rPr>
                        <a:t>None (IV only)</a:t>
                      </a:r>
                    </a:p>
                  </a:txBody>
                  <a:tcPr marL="27938" marR="27938" marT="13969" marB="13969" anchor="ctr">
                    <a:lnL>
                      <a:noFill/>
                    </a:lnL>
                    <a:lnR>
                      <a:noFill/>
                    </a:lnR>
                    <a:lnT>
                      <a:noFill/>
                    </a:lnT>
                    <a:lnB>
                      <a:noFill/>
                    </a:lnB>
                    <a:noFill/>
                  </a:tcPr>
                </a:tc>
                <a:tc>
                  <a:txBody>
                    <a:bodyPr/>
                    <a:lstStyle/>
                    <a:p>
                      <a:pPr>
                        <a:buNone/>
                      </a:pPr>
                      <a:r>
                        <a:rPr lang="en-US" sz="2400" kern="1200" dirty="0">
                          <a:solidFill>
                            <a:schemeClr val="tx1">
                              <a:lumMod val="50000"/>
                              <a:lumOff val="50000"/>
                            </a:schemeClr>
                          </a:solidFill>
                          <a:latin typeface="+mn-lt"/>
                          <a:ea typeface="+mn-ea"/>
                          <a:cs typeface="+mn-cs"/>
                        </a:rPr>
                        <a:t>IV only</a:t>
                      </a:r>
                    </a:p>
                  </a:txBody>
                  <a:tcPr marL="27938" marR="27938" marT="13969" marB="13969" anchor="ctr">
                    <a:lnL>
                      <a:noFill/>
                    </a:lnL>
                    <a:lnR>
                      <a:noFill/>
                    </a:lnR>
                    <a:lnT>
                      <a:noFill/>
                    </a:lnT>
                    <a:lnB>
                      <a:noFill/>
                    </a:lnB>
                    <a:noFill/>
                  </a:tcPr>
                </a:tc>
                <a:extLst>
                  <a:ext uri="{0D108BD9-81ED-4DB2-BD59-A6C34878D82A}">
                    <a16:rowId xmlns:a16="http://schemas.microsoft.com/office/drawing/2014/main" val="4138013689"/>
                  </a:ext>
                </a:extLst>
              </a:tr>
              <a:tr h="533007">
                <a:tc>
                  <a:txBody>
                    <a:bodyPr/>
                    <a:lstStyle/>
                    <a:p>
                      <a:pPr marL="0" algn="l" defTabSz="914400" rtl="0" eaLnBrk="1" latinLnBrk="0" hangingPunct="1">
                        <a:buNone/>
                      </a:pPr>
                      <a:r>
                        <a:rPr lang="en-US" sz="2400" kern="1200" dirty="0">
                          <a:solidFill>
                            <a:srgbClr val="00B0F0"/>
                          </a:solidFill>
                          <a:latin typeface="+mn-lt"/>
                          <a:ea typeface="+mn-ea"/>
                          <a:cs typeface="+mn-cs"/>
                        </a:rPr>
                        <a:t>Trimethoprim/Sulfa</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dirty="0">
                          <a:solidFill>
                            <a:srgbClr val="00B0F0"/>
                          </a:solidFill>
                          <a:latin typeface="+mn-lt"/>
                          <a:ea typeface="+mn-ea"/>
                          <a:cs typeface="+mn-cs"/>
                        </a:rPr>
                        <a:t>S</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dirty="0">
                          <a:solidFill>
                            <a:srgbClr val="00B0F0"/>
                          </a:solidFill>
                          <a:latin typeface="+mn-lt"/>
                          <a:ea typeface="+mn-ea"/>
                          <a:cs typeface="+mn-cs"/>
                        </a:rPr>
                        <a:t>Folate inhibitor combo</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a:solidFill>
                            <a:srgbClr val="00B0F0"/>
                          </a:solidFill>
                          <a:latin typeface="+mn-lt"/>
                          <a:ea typeface="+mn-ea"/>
                          <a:cs typeface="+mn-cs"/>
                        </a:rPr>
                        <a:t>Bactrim DS®</a:t>
                      </a:r>
                    </a:p>
                  </a:txBody>
                  <a:tcPr marL="27938" marR="27938" marT="13969" marB="13969" anchor="ctr">
                    <a:lnL>
                      <a:noFill/>
                    </a:lnL>
                    <a:lnR>
                      <a:noFill/>
                    </a:lnR>
                    <a:lnT>
                      <a:noFill/>
                    </a:lnT>
                    <a:lnB>
                      <a:noFill/>
                    </a:lnB>
                    <a:noFill/>
                  </a:tcPr>
                </a:tc>
                <a:tc>
                  <a:txBody>
                    <a:bodyPr/>
                    <a:lstStyle/>
                    <a:p>
                      <a:pPr marL="0" algn="l" defTabSz="914400" rtl="0" eaLnBrk="1" latinLnBrk="0" hangingPunct="1">
                        <a:buNone/>
                      </a:pPr>
                      <a:r>
                        <a:rPr lang="en-US" sz="2400" kern="1200" dirty="0">
                          <a:solidFill>
                            <a:srgbClr val="00B0F0"/>
                          </a:solidFill>
                          <a:latin typeface="+mn-lt"/>
                          <a:ea typeface="+mn-ea"/>
                          <a:cs typeface="+mn-cs"/>
                        </a:rPr>
                        <a:t>✅ Yes</a:t>
                      </a:r>
                    </a:p>
                  </a:txBody>
                  <a:tcPr marL="27938" marR="27938" marT="13969" marB="13969" anchor="ctr">
                    <a:lnL>
                      <a:noFill/>
                    </a:lnL>
                    <a:lnR>
                      <a:noFill/>
                    </a:lnR>
                    <a:lnT>
                      <a:noFill/>
                    </a:lnT>
                    <a:lnB>
                      <a:noFill/>
                    </a:lnB>
                    <a:noFill/>
                  </a:tcPr>
                </a:tc>
                <a:extLst>
                  <a:ext uri="{0D108BD9-81ED-4DB2-BD59-A6C34878D82A}">
                    <a16:rowId xmlns:a16="http://schemas.microsoft.com/office/drawing/2014/main" val="1541638820"/>
                  </a:ext>
                </a:extLst>
              </a:tr>
            </a:tbl>
          </a:graphicData>
        </a:graphic>
      </p:graphicFrame>
    </p:spTree>
    <p:extLst>
      <p:ext uri="{BB962C8B-B14F-4D97-AF65-F5344CB8AC3E}">
        <p14:creationId xmlns:p14="http://schemas.microsoft.com/office/powerpoint/2010/main" val="39529223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5024E-8A2C-9EFA-7DB1-B001BE801D55}"/>
              </a:ext>
            </a:extLst>
          </p:cNvPr>
          <p:cNvSpPr>
            <a:spLocks noGrp="1"/>
          </p:cNvSpPr>
          <p:nvPr>
            <p:ph type="title"/>
          </p:nvPr>
        </p:nvSpPr>
        <p:spPr/>
        <p:txBody>
          <a:bodyPr/>
          <a:lstStyle/>
          <a:p>
            <a:r>
              <a:rPr lang="en-US" dirty="0"/>
              <a:t>Advice #3</a:t>
            </a:r>
          </a:p>
        </p:txBody>
      </p:sp>
      <p:sp>
        <p:nvSpPr>
          <p:cNvPr id="3" name="Content Placeholder 2">
            <a:extLst>
              <a:ext uri="{FF2B5EF4-FFF2-40B4-BE49-F238E27FC236}">
                <a16:creationId xmlns:a16="http://schemas.microsoft.com/office/drawing/2014/main" id="{983D7EB9-BA4E-77F3-14D5-E9D8DCCEE063}"/>
              </a:ext>
            </a:extLst>
          </p:cNvPr>
          <p:cNvSpPr>
            <a:spLocks noGrp="1"/>
          </p:cNvSpPr>
          <p:nvPr>
            <p:ph idx="1"/>
          </p:nvPr>
        </p:nvSpPr>
        <p:spPr>
          <a:xfrm>
            <a:off x="2209800" y="3467100"/>
            <a:ext cx="12573000" cy="4525963"/>
          </a:xfrm>
        </p:spPr>
        <p:txBody>
          <a:bodyPr/>
          <a:lstStyle/>
          <a:p>
            <a:r>
              <a:rPr lang="en-US" dirty="0"/>
              <a:t>Write something personal in the chart</a:t>
            </a:r>
          </a:p>
          <a:p>
            <a:pPr lvl="1"/>
            <a:r>
              <a:rPr lang="en-US" dirty="0"/>
              <a:t>New child</a:t>
            </a:r>
          </a:p>
          <a:p>
            <a:pPr lvl="1"/>
            <a:r>
              <a:rPr lang="en-US" dirty="0"/>
              <a:t>Recent or upcoming vacation</a:t>
            </a:r>
          </a:p>
          <a:p>
            <a:pPr lvl="1"/>
            <a:r>
              <a:rPr lang="en-US" dirty="0"/>
              <a:t>Favorite hobby</a:t>
            </a:r>
          </a:p>
          <a:p>
            <a:endParaRPr lang="en-US" dirty="0"/>
          </a:p>
        </p:txBody>
      </p:sp>
      <p:pic>
        <p:nvPicPr>
          <p:cNvPr id="3076" name="Picture 4" descr="Hobbies are so important! What was your favorite hobby ...">
            <a:extLst>
              <a:ext uri="{FF2B5EF4-FFF2-40B4-BE49-F238E27FC236}">
                <a16:creationId xmlns:a16="http://schemas.microsoft.com/office/drawing/2014/main" id="{2FE61736-E4DD-5DC4-1CFD-17ECE4F9B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7800" y="139626"/>
            <a:ext cx="8763000" cy="962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693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2B20-ABF8-86F0-6B89-7E5C73571E46}"/>
              </a:ext>
            </a:extLst>
          </p:cNvPr>
          <p:cNvSpPr>
            <a:spLocks noGrp="1"/>
          </p:cNvSpPr>
          <p:nvPr>
            <p:ph type="title"/>
          </p:nvPr>
        </p:nvSpPr>
        <p:spPr/>
        <p:txBody>
          <a:bodyPr/>
          <a:lstStyle/>
          <a:p>
            <a:r>
              <a:rPr lang="en-US" dirty="0"/>
              <a:t>Advice #4</a:t>
            </a:r>
          </a:p>
        </p:txBody>
      </p:sp>
      <p:sp>
        <p:nvSpPr>
          <p:cNvPr id="3" name="Content Placeholder 2">
            <a:extLst>
              <a:ext uri="{FF2B5EF4-FFF2-40B4-BE49-F238E27FC236}">
                <a16:creationId xmlns:a16="http://schemas.microsoft.com/office/drawing/2014/main" id="{AA54B116-B8A8-7C74-F2A4-1C7CA22806C3}"/>
              </a:ext>
            </a:extLst>
          </p:cNvPr>
          <p:cNvSpPr>
            <a:spLocks noGrp="1"/>
          </p:cNvSpPr>
          <p:nvPr>
            <p:ph idx="1"/>
          </p:nvPr>
        </p:nvSpPr>
        <p:spPr>
          <a:xfrm>
            <a:off x="5486400" y="4914901"/>
            <a:ext cx="5562600" cy="990600"/>
          </a:xfrm>
        </p:spPr>
        <p:txBody>
          <a:bodyPr/>
          <a:lstStyle/>
          <a:p>
            <a:r>
              <a:rPr lang="en-US" dirty="0"/>
              <a:t>Always prescribe 2 things</a:t>
            </a:r>
          </a:p>
          <a:p>
            <a:endParaRPr lang="en-US" dirty="0"/>
          </a:p>
        </p:txBody>
      </p:sp>
      <p:pic>
        <p:nvPicPr>
          <p:cNvPr id="1026" name="Picture 2" descr="12,800+ Cartoon Of A Pill Bottles Stock Illustrations ...">
            <a:extLst>
              <a:ext uri="{FF2B5EF4-FFF2-40B4-BE49-F238E27FC236}">
                <a16:creationId xmlns:a16="http://schemas.microsoft.com/office/drawing/2014/main" id="{E1EF6133-3694-3617-6AC5-930C30561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38100"/>
            <a:ext cx="5829300" cy="407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36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D66F3-3C86-B04E-CC14-5BE09B1E9E85}"/>
              </a:ext>
            </a:extLst>
          </p:cNvPr>
          <p:cNvSpPr>
            <a:spLocks noGrp="1"/>
          </p:cNvSpPr>
          <p:nvPr>
            <p:ph type="title"/>
          </p:nvPr>
        </p:nvSpPr>
        <p:spPr/>
        <p:txBody>
          <a:bodyPr/>
          <a:lstStyle/>
          <a:p>
            <a:r>
              <a:rPr lang="en-US" dirty="0"/>
              <a:t>Advice #5</a:t>
            </a:r>
          </a:p>
        </p:txBody>
      </p:sp>
      <p:sp>
        <p:nvSpPr>
          <p:cNvPr id="3" name="Content Placeholder 2">
            <a:extLst>
              <a:ext uri="{FF2B5EF4-FFF2-40B4-BE49-F238E27FC236}">
                <a16:creationId xmlns:a16="http://schemas.microsoft.com/office/drawing/2014/main" id="{1B60112A-C382-5C83-8723-3772986A25A8}"/>
              </a:ext>
            </a:extLst>
          </p:cNvPr>
          <p:cNvSpPr>
            <a:spLocks noGrp="1"/>
          </p:cNvSpPr>
          <p:nvPr>
            <p:ph idx="1"/>
          </p:nvPr>
        </p:nvSpPr>
        <p:spPr>
          <a:xfrm>
            <a:off x="457200" y="5600700"/>
            <a:ext cx="12344400" cy="4525963"/>
          </a:xfrm>
        </p:spPr>
        <p:txBody>
          <a:bodyPr/>
          <a:lstStyle/>
          <a:p>
            <a:r>
              <a:rPr lang="en-US" dirty="0"/>
              <a:t>Compliment something crazy about the patient.</a:t>
            </a:r>
          </a:p>
          <a:p>
            <a:endParaRPr lang="en-US" dirty="0"/>
          </a:p>
        </p:txBody>
      </p:sp>
      <p:pic>
        <p:nvPicPr>
          <p:cNvPr id="5" name="Picture 4">
            <a:extLst>
              <a:ext uri="{FF2B5EF4-FFF2-40B4-BE49-F238E27FC236}">
                <a16:creationId xmlns:a16="http://schemas.microsoft.com/office/drawing/2014/main" id="{13E42611-20BD-2844-08F9-606F7668882D}"/>
              </a:ext>
            </a:extLst>
          </p:cNvPr>
          <p:cNvPicPr>
            <a:picLocks noChangeAspect="1"/>
          </p:cNvPicPr>
          <p:nvPr/>
        </p:nvPicPr>
        <p:blipFill>
          <a:blip r:embed="rId2"/>
          <a:stretch>
            <a:fillRect/>
          </a:stretch>
        </p:blipFill>
        <p:spPr>
          <a:xfrm>
            <a:off x="10744200" y="0"/>
            <a:ext cx="4972050" cy="10287000"/>
          </a:xfrm>
          <a:prstGeom prst="rect">
            <a:avLst/>
          </a:prstGeom>
        </p:spPr>
      </p:pic>
    </p:spTree>
    <p:extLst>
      <p:ext uri="{BB962C8B-B14F-4D97-AF65-F5344CB8AC3E}">
        <p14:creationId xmlns:p14="http://schemas.microsoft.com/office/powerpoint/2010/main" val="123048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BA960-0B00-7EC8-A790-081048E7CE51}"/>
              </a:ext>
            </a:extLst>
          </p:cNvPr>
          <p:cNvSpPr>
            <a:spLocks noGrp="1"/>
          </p:cNvSpPr>
          <p:nvPr>
            <p:ph type="title"/>
          </p:nvPr>
        </p:nvSpPr>
        <p:spPr/>
        <p:txBody>
          <a:bodyPr/>
          <a:lstStyle/>
          <a:p>
            <a:r>
              <a:rPr lang="en-US" dirty="0"/>
              <a:t>Abdominal Pain Questions?</a:t>
            </a:r>
          </a:p>
        </p:txBody>
      </p:sp>
    </p:spTree>
    <p:extLst>
      <p:ext uri="{BB962C8B-B14F-4D97-AF65-F5344CB8AC3E}">
        <p14:creationId xmlns:p14="http://schemas.microsoft.com/office/powerpoint/2010/main" val="866405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2573000" cy="1143000"/>
          </a:xfrm>
        </p:spPr>
        <p:txBody>
          <a:bodyPr>
            <a:normAutofit/>
          </a:bodyPr>
          <a:lstStyle/>
          <a:p>
            <a:r>
              <a:rPr b="1" dirty="0"/>
              <a:t>Sick vs Not Sick</a:t>
            </a:r>
          </a:p>
        </p:txBody>
      </p:sp>
      <p:sp>
        <p:nvSpPr>
          <p:cNvPr id="3" name="Content Placeholder 2"/>
          <p:cNvSpPr>
            <a:spLocks noGrp="1"/>
          </p:cNvSpPr>
          <p:nvPr>
            <p:ph idx="1"/>
          </p:nvPr>
        </p:nvSpPr>
        <p:spPr>
          <a:xfrm>
            <a:off x="457200" y="1600200"/>
            <a:ext cx="12954000" cy="7658100"/>
          </a:xfrm>
        </p:spPr>
        <p:txBody>
          <a:bodyPr>
            <a:normAutofit fontScale="85000" lnSpcReduction="20000"/>
          </a:bodyPr>
          <a:lstStyle/>
          <a:p>
            <a:pPr>
              <a:defRPr sz="2000"/>
            </a:pPr>
            <a:r>
              <a:rPr lang="en-US" sz="3600" dirty="0"/>
              <a:t>Sick</a:t>
            </a:r>
          </a:p>
          <a:p>
            <a:pPr lvl="1">
              <a:defRPr sz="2000"/>
            </a:pPr>
            <a:r>
              <a:rPr lang="en-US" sz="3200" dirty="0"/>
              <a:t>H</a:t>
            </a:r>
            <a:r>
              <a:rPr sz="3200" dirty="0"/>
              <a:t>ypotension</a:t>
            </a:r>
            <a:endParaRPr lang="en-US" sz="3200" dirty="0"/>
          </a:p>
          <a:p>
            <a:pPr lvl="1">
              <a:defRPr sz="2000"/>
            </a:pPr>
            <a:r>
              <a:rPr lang="en-US" sz="3200" dirty="0"/>
              <a:t>T</a:t>
            </a:r>
            <a:r>
              <a:rPr sz="3200" dirty="0"/>
              <a:t>achycardia</a:t>
            </a:r>
            <a:endParaRPr lang="en-US" sz="3200" dirty="0"/>
          </a:p>
          <a:p>
            <a:pPr lvl="1">
              <a:defRPr sz="2000"/>
            </a:pPr>
            <a:r>
              <a:rPr lang="en-US" sz="3200" dirty="0"/>
              <a:t>P</a:t>
            </a:r>
            <a:r>
              <a:rPr sz="3200" dirty="0"/>
              <a:t>ain out of proportion</a:t>
            </a:r>
            <a:endParaRPr lang="en-US" sz="3200" dirty="0"/>
          </a:p>
          <a:p>
            <a:pPr lvl="1">
              <a:defRPr sz="2000"/>
            </a:pPr>
            <a:r>
              <a:rPr lang="en-US" sz="3200" dirty="0"/>
              <a:t>I</a:t>
            </a:r>
            <a:r>
              <a:rPr sz="3200" dirty="0"/>
              <a:t>mmunocompromised</a:t>
            </a:r>
            <a:endParaRPr lang="en-US" sz="3200" dirty="0"/>
          </a:p>
          <a:p>
            <a:pPr lvl="1">
              <a:defRPr sz="2000"/>
            </a:pPr>
            <a:r>
              <a:rPr sz="3200" dirty="0"/>
              <a:t>age&gt;65</a:t>
            </a:r>
            <a:endParaRPr lang="en-US" sz="3200" dirty="0"/>
          </a:p>
          <a:p>
            <a:pPr>
              <a:defRPr sz="2000"/>
            </a:pPr>
            <a:endParaRPr lang="en-US" sz="3600" dirty="0"/>
          </a:p>
          <a:p>
            <a:pPr>
              <a:defRPr sz="2000"/>
            </a:pPr>
            <a:r>
              <a:rPr sz="3600" dirty="0"/>
              <a:t>NOT SICK</a:t>
            </a:r>
            <a:endParaRPr lang="en-US" sz="3600" dirty="0"/>
          </a:p>
          <a:p>
            <a:pPr lvl="1">
              <a:defRPr sz="2000"/>
            </a:pPr>
            <a:r>
              <a:rPr sz="3200" dirty="0"/>
              <a:t>stable vitals</a:t>
            </a:r>
            <a:endParaRPr lang="en-US" sz="3200" dirty="0"/>
          </a:p>
          <a:p>
            <a:pPr lvl="1">
              <a:defRPr sz="2000"/>
            </a:pPr>
            <a:r>
              <a:rPr sz="3200" dirty="0"/>
              <a:t>reliable historian</a:t>
            </a:r>
            <a:endParaRPr lang="en-US" sz="3200" dirty="0"/>
          </a:p>
          <a:p>
            <a:pPr lvl="1">
              <a:defRPr sz="2000"/>
            </a:pPr>
            <a:r>
              <a:rPr sz="3200" dirty="0"/>
              <a:t>safe follow-up arranged</a:t>
            </a:r>
          </a:p>
          <a:p>
            <a:pPr>
              <a:defRPr sz="2000"/>
            </a:pPr>
            <a:endParaRPr lang="en-US" sz="3600" dirty="0"/>
          </a:p>
          <a:p>
            <a:pPr>
              <a:defRPr sz="2000"/>
            </a:pPr>
            <a:r>
              <a:rPr lang="en-US" sz="3600" dirty="0"/>
              <a:t>Sit ups</a:t>
            </a:r>
          </a:p>
          <a:p>
            <a:pPr>
              <a:defRPr sz="2000"/>
            </a:pPr>
            <a:r>
              <a:rPr lang="en-US" sz="3600" dirty="0"/>
              <a:t>Jumping</a:t>
            </a:r>
          </a:p>
          <a:p>
            <a:pPr>
              <a:defRPr sz="2000"/>
            </a:pPr>
            <a:endParaRPr lang="en-US" sz="3600" dirty="0"/>
          </a:p>
          <a:p>
            <a:pPr>
              <a:defRPr sz="2000"/>
            </a:pPr>
            <a:r>
              <a:rPr sz="3600" dirty="0"/>
              <a:t>Reassess often</a:t>
            </a:r>
            <a:endParaRPr lang="en-US" sz="3600" dirty="0"/>
          </a:p>
          <a:p>
            <a:pPr>
              <a:defRPr sz="2000"/>
            </a:pPr>
            <a:r>
              <a:rPr lang="en-US" sz="3600" dirty="0"/>
              <a:t>? B</a:t>
            </a:r>
            <a:r>
              <a:rPr sz="3600" dirty="0"/>
              <a:t>edside ultrasoun</a:t>
            </a:r>
            <a:r>
              <a:rPr lang="en-US" sz="3600" dirty="0"/>
              <a:t>d</a:t>
            </a:r>
          </a:p>
        </p:txBody>
      </p:sp>
      <p:sp>
        <p:nvSpPr>
          <p:cNvPr id="4" name="TextBox 3"/>
          <p:cNvSpPr txBox="1"/>
          <p:nvPr/>
        </p:nvSpPr>
        <p:spPr>
          <a:xfrm>
            <a:off x="413862" y="9601201"/>
            <a:ext cx="5939446" cy="346249"/>
          </a:xfrm>
          <a:prstGeom prst="rect">
            <a:avLst/>
          </a:prstGeom>
          <a:noFill/>
        </p:spPr>
        <p:txBody>
          <a:bodyPr wrap="none">
            <a:spAutoFit/>
          </a:bodyPr>
          <a:lstStyle/>
          <a:p>
            <a:pPr>
              <a:defRPr sz="1100"/>
            </a:pPr>
            <a:r>
              <a:rPr sz="1650"/>
              <a:t>Ross Klein, PA-C | Acute Abdomen &amp; CVA | AAFP 2023 | ACEP 2023</a:t>
            </a:r>
          </a:p>
        </p:txBody>
      </p:sp>
      <p:sp>
        <p:nvSpPr>
          <p:cNvPr id="5" name="TextBox 4">
            <a:extLst>
              <a:ext uri="{FF2B5EF4-FFF2-40B4-BE49-F238E27FC236}">
                <a16:creationId xmlns:a16="http://schemas.microsoft.com/office/drawing/2014/main" id="{8920512A-DE94-1F76-9A98-345815B66A59}"/>
              </a:ext>
            </a:extLst>
          </p:cNvPr>
          <p:cNvSpPr txBox="1"/>
          <p:nvPr/>
        </p:nvSpPr>
        <p:spPr>
          <a:xfrm>
            <a:off x="5943600" y="1562100"/>
            <a:ext cx="11887200" cy="2554545"/>
          </a:xfrm>
          <a:prstGeom prst="rect">
            <a:avLst/>
          </a:prstGeom>
          <a:noFill/>
        </p:spPr>
        <p:txBody>
          <a:bodyPr wrap="square" rtlCol="0">
            <a:spAutoFit/>
          </a:bodyPr>
          <a:lstStyle/>
          <a:p>
            <a:pPr marL="342900" lvl="0" indent="-342900">
              <a:spcBef>
                <a:spcPct val="20000"/>
              </a:spcBef>
              <a:buFont typeface="Arial" pitchFamily="34" charset="0"/>
              <a:buChar char="•"/>
              <a:defRPr sz="2000"/>
            </a:pPr>
            <a:r>
              <a:rPr lang="en-US" sz="4000" dirty="0"/>
              <a:t>Non‑acute abdominal pain is abdominal discomfort without sudden onset or signs of an emergency condition, typically lasting longer than 48 hours and manageable in the outpatient setting.</a:t>
            </a:r>
          </a:p>
        </p:txBody>
      </p:sp>
    </p:spTree>
    <p:extLst>
      <p:ext uri="{BB962C8B-B14F-4D97-AF65-F5344CB8AC3E}">
        <p14:creationId xmlns:p14="http://schemas.microsoft.com/office/powerpoint/2010/main" val="3412441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fade">
                                      <p:cBhvr>
                                        <p:cTn id="54" dur="1000"/>
                                        <p:tgtEl>
                                          <p:spTgt spid="3">
                                            <p:txEl>
                                              <p:pRg st="10" end="10"/>
                                            </p:txEl>
                                          </p:spTgt>
                                        </p:tgtEl>
                                      </p:cBhvr>
                                    </p:animEffect>
                                    <p:anim calcmode="lin" valueType="num">
                                      <p:cBhvr>
                                        <p:cTn id="5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animEffect transition="in" filter="fade">
                                      <p:cBhvr>
                                        <p:cTn id="61" dur="1000"/>
                                        <p:tgtEl>
                                          <p:spTgt spid="3">
                                            <p:txEl>
                                              <p:pRg st="12" end="12"/>
                                            </p:txEl>
                                          </p:spTgt>
                                        </p:tgtEl>
                                      </p:cBhvr>
                                    </p:animEffect>
                                    <p:anim calcmode="lin" valueType="num">
                                      <p:cBhvr>
                                        <p:cTn id="6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
                                            <p:txEl>
                                              <p:pRg st="13" end="13"/>
                                            </p:txEl>
                                          </p:spTgt>
                                        </p:tgtEl>
                                        <p:attrNameLst>
                                          <p:attrName>style.visibility</p:attrName>
                                        </p:attrNameLst>
                                      </p:cBhvr>
                                      <p:to>
                                        <p:strVal val="visible"/>
                                      </p:to>
                                    </p:set>
                                    <p:animEffect transition="in" filter="fade">
                                      <p:cBhvr>
                                        <p:cTn id="66" dur="1000"/>
                                        <p:tgtEl>
                                          <p:spTgt spid="3">
                                            <p:txEl>
                                              <p:pRg st="13" end="13"/>
                                            </p:txEl>
                                          </p:spTgt>
                                        </p:tgtEl>
                                      </p:cBhvr>
                                    </p:animEffect>
                                    <p:anim calcmode="lin" valueType="num">
                                      <p:cBhvr>
                                        <p:cTn id="67"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3">
                                            <p:txEl>
                                              <p:pRg st="15" end="15"/>
                                            </p:txEl>
                                          </p:spTgt>
                                        </p:tgtEl>
                                        <p:attrNameLst>
                                          <p:attrName>style.visibility</p:attrName>
                                        </p:attrNameLst>
                                      </p:cBhvr>
                                      <p:to>
                                        <p:strVal val="visible"/>
                                      </p:to>
                                    </p:set>
                                    <p:animEffect transition="in" filter="fade">
                                      <p:cBhvr>
                                        <p:cTn id="71" dur="1000"/>
                                        <p:tgtEl>
                                          <p:spTgt spid="3">
                                            <p:txEl>
                                              <p:pRg st="15" end="15"/>
                                            </p:txEl>
                                          </p:spTgt>
                                        </p:tgtEl>
                                      </p:cBhvr>
                                    </p:animEffect>
                                    <p:anim calcmode="lin" valueType="num">
                                      <p:cBhvr>
                                        <p:cTn id="72"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5" end="15"/>
                                            </p:txEl>
                                          </p:spTgt>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3">
                                            <p:txEl>
                                              <p:pRg st="16" end="16"/>
                                            </p:txEl>
                                          </p:spTgt>
                                        </p:tgtEl>
                                        <p:attrNameLst>
                                          <p:attrName>style.visibility</p:attrName>
                                        </p:attrNameLst>
                                      </p:cBhvr>
                                      <p:to>
                                        <p:strVal val="visible"/>
                                      </p:to>
                                    </p:set>
                                    <p:animEffect transition="in" filter="fade">
                                      <p:cBhvr>
                                        <p:cTn id="76" dur="1000"/>
                                        <p:tgtEl>
                                          <p:spTgt spid="3">
                                            <p:txEl>
                                              <p:pRg st="16" end="16"/>
                                            </p:txEl>
                                          </p:spTgt>
                                        </p:tgtEl>
                                      </p:cBhvr>
                                    </p:animEffect>
                                    <p:anim calcmode="lin" valueType="num">
                                      <p:cBhvr>
                                        <p:cTn id="77"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16" end="16"/>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5">
                                            <p:txEl>
                                              <p:pRg st="0" end="0"/>
                                            </p:txEl>
                                          </p:spTgt>
                                        </p:tgtEl>
                                        <p:attrNameLst>
                                          <p:attrName>style.visibility</p:attrName>
                                        </p:attrNameLst>
                                      </p:cBhvr>
                                      <p:to>
                                        <p:strVal val="visible"/>
                                      </p:to>
                                    </p:set>
                                    <p:animEffect transition="in" filter="fade">
                                      <p:cBhvr>
                                        <p:cTn id="83" dur="1000"/>
                                        <p:tgtEl>
                                          <p:spTgt spid="5">
                                            <p:txEl>
                                              <p:pRg st="0" end="0"/>
                                            </p:txEl>
                                          </p:spTgt>
                                        </p:tgtEl>
                                      </p:cBhvr>
                                    </p:animEffect>
                                    <p:anim calcmode="lin" valueType="num">
                                      <p:cBhvr>
                                        <p:cTn id="8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a:extLst>
              <a:ext uri="{FF2B5EF4-FFF2-40B4-BE49-F238E27FC236}">
                <a16:creationId xmlns:a16="http://schemas.microsoft.com/office/drawing/2014/main" id="{4E6BE456-6BF9-1523-C0F3-8E47BE66C7DA}"/>
              </a:ext>
            </a:extLst>
          </p:cNvPr>
          <p:cNvGraphicFramePr>
            <a:graphicFrameLocks noGrp="1"/>
          </p:cNvGraphicFramePr>
          <p:nvPr>
            <p:ph idx="1"/>
            <p:extLst>
              <p:ext uri="{D42A27DB-BD31-4B8C-83A1-F6EECF244321}">
                <p14:modId xmlns:p14="http://schemas.microsoft.com/office/powerpoint/2010/main" val="2462328775"/>
              </p:ext>
            </p:extLst>
          </p:nvPr>
        </p:nvGraphicFramePr>
        <p:xfrm>
          <a:off x="228600" y="1485900"/>
          <a:ext cx="17830800" cy="8872857"/>
        </p:xfrm>
        <a:graphic>
          <a:graphicData uri="http://schemas.openxmlformats.org/drawingml/2006/table">
            <a:tbl>
              <a:tblPr firstRow="1" bandRow="1">
                <a:tableStyleId>{5C22544A-7EE6-4342-B048-85BDC9FD1C3A}</a:tableStyleId>
              </a:tblPr>
              <a:tblGrid>
                <a:gridCol w="5943600">
                  <a:extLst>
                    <a:ext uri="{9D8B030D-6E8A-4147-A177-3AD203B41FA5}">
                      <a16:colId xmlns:a16="http://schemas.microsoft.com/office/drawing/2014/main" val="4002359401"/>
                    </a:ext>
                  </a:extLst>
                </a:gridCol>
                <a:gridCol w="5943600">
                  <a:extLst>
                    <a:ext uri="{9D8B030D-6E8A-4147-A177-3AD203B41FA5}">
                      <a16:colId xmlns:a16="http://schemas.microsoft.com/office/drawing/2014/main" val="566404446"/>
                    </a:ext>
                  </a:extLst>
                </a:gridCol>
                <a:gridCol w="5943600">
                  <a:extLst>
                    <a:ext uri="{9D8B030D-6E8A-4147-A177-3AD203B41FA5}">
                      <a16:colId xmlns:a16="http://schemas.microsoft.com/office/drawing/2014/main" val="960132442"/>
                    </a:ext>
                  </a:extLst>
                </a:gridCol>
              </a:tblGrid>
              <a:tr h="790254">
                <a:tc>
                  <a:txBody>
                    <a:bodyPr/>
                    <a:lstStyle/>
                    <a:p>
                      <a:pPr marL="0" marR="0">
                        <a:lnSpc>
                          <a:spcPct val="115000"/>
                        </a:lnSpc>
                        <a:spcAft>
                          <a:spcPts val="800"/>
                        </a:spcAft>
                        <a:buNone/>
                      </a:pPr>
                      <a:r>
                        <a:rPr lang="en-US" sz="2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Feature</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28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Acute Abdominal Pain</a:t>
                      </a:r>
                      <a:endParaRPr lang="en-US" sz="28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28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Non‑Acute Abdominal Pain</a:t>
                      </a:r>
                      <a:endParaRPr lang="en-US" sz="28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585415538"/>
                  </a:ext>
                </a:extLst>
              </a:tr>
              <a:tr h="790254">
                <a:tc>
                  <a:txBody>
                    <a:bodyPr/>
                    <a:lstStyle/>
                    <a:p>
                      <a:pPr marL="0" marR="0">
                        <a:lnSpc>
                          <a:spcPct val="115000"/>
                        </a:lnSpc>
                        <a:spcAft>
                          <a:spcPts val="800"/>
                        </a:spcAft>
                        <a:buNone/>
                      </a:pPr>
                      <a:r>
                        <a:rPr lang="en-US" sz="28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Onset</a:t>
                      </a:r>
                      <a:endParaRPr lang="en-US" sz="28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2800" kern="100">
                          <a:effectLst/>
                          <a:latin typeface="Aptos" panose="020B0004020202020204" pitchFamily="34" charset="0"/>
                          <a:ea typeface="Aptos" panose="020B0004020202020204" pitchFamily="34" charset="0"/>
                          <a:cs typeface="Times New Roman" panose="02020603050405020304" pitchFamily="18" charset="0"/>
                        </a:rPr>
                        <a:t>Sudden, rapid (minutes–hours)</a:t>
                      </a:r>
                    </a:p>
                  </a:txBody>
                  <a:tcPr marL="9525" marR="9525" marT="9525" marB="9525" anchor="ctr"/>
                </a:tc>
                <a:tc>
                  <a:txBody>
                    <a:bodyPr/>
                    <a:lstStyle/>
                    <a:p>
                      <a:pPr marL="0" marR="0">
                        <a:lnSpc>
                          <a:spcPct val="115000"/>
                        </a:lnSpc>
                        <a:spcAft>
                          <a:spcPts val="800"/>
                        </a:spcAft>
                        <a:buNone/>
                      </a:pPr>
                      <a:r>
                        <a:rPr lang="en-US" sz="2800" kern="100">
                          <a:effectLst/>
                          <a:latin typeface="Aptos" panose="020B0004020202020204" pitchFamily="34" charset="0"/>
                          <a:ea typeface="Aptos" panose="020B0004020202020204" pitchFamily="34" charset="0"/>
                          <a:cs typeface="Times New Roman" panose="02020603050405020304" pitchFamily="18" charset="0"/>
                        </a:rPr>
                        <a:t>Gradual, persistent, or intermittent</a:t>
                      </a:r>
                    </a:p>
                  </a:txBody>
                  <a:tcPr marL="9525" marR="9525" marT="9525" marB="9525" anchor="ctr"/>
                </a:tc>
                <a:extLst>
                  <a:ext uri="{0D108BD9-81ED-4DB2-BD59-A6C34878D82A}">
                    <a16:rowId xmlns:a16="http://schemas.microsoft.com/office/drawing/2014/main" val="3155614788"/>
                  </a:ext>
                </a:extLst>
              </a:tr>
              <a:tr h="790254">
                <a:tc>
                  <a:txBody>
                    <a:bodyPr/>
                    <a:lstStyle/>
                    <a:p>
                      <a:pPr marL="0" marR="0">
                        <a:lnSpc>
                          <a:spcPct val="115000"/>
                        </a:lnSpc>
                        <a:spcAft>
                          <a:spcPts val="800"/>
                        </a:spcAft>
                        <a:buNone/>
                      </a:pPr>
                      <a:r>
                        <a:rPr lang="en-US" sz="2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Duration</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2800" kern="100">
                          <a:effectLst/>
                          <a:latin typeface="Aptos" panose="020B0004020202020204" pitchFamily="34" charset="0"/>
                          <a:ea typeface="Aptos" panose="020B0004020202020204" pitchFamily="34" charset="0"/>
                          <a:cs typeface="Times New Roman" panose="02020603050405020304" pitchFamily="18" charset="0"/>
                        </a:rPr>
                        <a:t>&lt; 24–48 hours</a:t>
                      </a:r>
                    </a:p>
                  </a:txBody>
                  <a:tcPr marL="9525" marR="9525" marT="9525" marB="9525" anchor="ctr"/>
                </a:tc>
                <a:tc>
                  <a:txBody>
                    <a:bodyPr/>
                    <a:lstStyle/>
                    <a:p>
                      <a:pPr marL="0" marR="0">
                        <a:lnSpc>
                          <a:spcPct val="115000"/>
                        </a:lnSpc>
                        <a:spcAft>
                          <a:spcPts val="800"/>
                        </a:spcAft>
                        <a:buNone/>
                      </a:pPr>
                      <a:r>
                        <a:rPr lang="en-US" sz="2800" kern="100">
                          <a:effectLst/>
                          <a:latin typeface="Aptos" panose="020B0004020202020204" pitchFamily="34" charset="0"/>
                          <a:ea typeface="Aptos" panose="020B0004020202020204" pitchFamily="34" charset="0"/>
                          <a:cs typeface="Times New Roman" panose="02020603050405020304" pitchFamily="18" charset="0"/>
                        </a:rPr>
                        <a:t>&gt; 48 hours; often weeks–months</a:t>
                      </a:r>
                    </a:p>
                  </a:txBody>
                  <a:tcPr marL="9525" marR="9525" marT="9525" marB="9525" anchor="ctr"/>
                </a:tc>
                <a:extLst>
                  <a:ext uri="{0D108BD9-81ED-4DB2-BD59-A6C34878D82A}">
                    <a16:rowId xmlns:a16="http://schemas.microsoft.com/office/drawing/2014/main" val="963868557"/>
                  </a:ext>
                </a:extLst>
              </a:tr>
              <a:tr h="1184382">
                <a:tc>
                  <a:txBody>
                    <a:bodyPr/>
                    <a:lstStyle/>
                    <a:p>
                      <a:pPr marL="0" marR="0">
                        <a:lnSpc>
                          <a:spcPct val="115000"/>
                        </a:lnSpc>
                        <a:spcAft>
                          <a:spcPts val="800"/>
                        </a:spcAft>
                        <a:buNone/>
                      </a:pPr>
                      <a:r>
                        <a:rPr lang="en-US" sz="28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Urgency</a:t>
                      </a:r>
                      <a:endParaRPr lang="en-US" sz="28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2800" kern="100">
                          <a:effectLst/>
                          <a:latin typeface="Aptos" panose="020B0004020202020204" pitchFamily="34" charset="0"/>
                          <a:ea typeface="Aptos" panose="020B0004020202020204" pitchFamily="34" charset="0"/>
                          <a:cs typeface="Times New Roman" panose="02020603050405020304" pitchFamily="18" charset="0"/>
                        </a:rPr>
                        <a:t>Requires urgent evaluation to rule out surgical emergency</a:t>
                      </a:r>
                    </a:p>
                  </a:txBody>
                  <a:tcPr marL="9525" marR="9525" marT="9525" marB="9525" anchor="ctr"/>
                </a:tc>
                <a:tc>
                  <a:txBody>
                    <a:bodyPr/>
                    <a:lstStyle/>
                    <a:p>
                      <a:pPr marL="0" marR="0">
                        <a:lnSpc>
                          <a:spcPct val="115000"/>
                        </a:lnSpc>
                        <a:spcAft>
                          <a:spcPts val="800"/>
                        </a:spcAft>
                        <a:buNone/>
                      </a:pPr>
                      <a:r>
                        <a:rPr lang="en-US" sz="2800" kern="100">
                          <a:effectLst/>
                          <a:latin typeface="Aptos" panose="020B0004020202020204" pitchFamily="34" charset="0"/>
                          <a:ea typeface="Aptos" panose="020B0004020202020204" pitchFamily="34" charset="0"/>
                          <a:cs typeface="Times New Roman" panose="02020603050405020304" pitchFamily="18" charset="0"/>
                        </a:rPr>
                        <a:t>Usually outpatient evaluation; low immediate risk</a:t>
                      </a:r>
                    </a:p>
                  </a:txBody>
                  <a:tcPr marL="9525" marR="9525" marT="9525" marB="9525" anchor="ctr"/>
                </a:tc>
                <a:extLst>
                  <a:ext uri="{0D108BD9-81ED-4DB2-BD59-A6C34878D82A}">
                    <a16:rowId xmlns:a16="http://schemas.microsoft.com/office/drawing/2014/main" val="47517499"/>
                  </a:ext>
                </a:extLst>
              </a:tr>
              <a:tr h="1184382">
                <a:tc>
                  <a:txBody>
                    <a:bodyPr/>
                    <a:lstStyle/>
                    <a:p>
                      <a:pPr marL="0" marR="0">
                        <a:lnSpc>
                          <a:spcPct val="115000"/>
                        </a:lnSpc>
                        <a:spcAft>
                          <a:spcPts val="800"/>
                        </a:spcAft>
                        <a:buNone/>
                      </a:pPr>
                      <a:r>
                        <a:rPr lang="en-US" sz="28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Signs</a:t>
                      </a:r>
                      <a:endParaRPr lang="en-US" sz="28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2800" kern="100">
                          <a:effectLst/>
                          <a:latin typeface="Aptos" panose="020B0004020202020204" pitchFamily="34" charset="0"/>
                          <a:ea typeface="Aptos" panose="020B0004020202020204" pitchFamily="34" charset="0"/>
                          <a:cs typeface="Times New Roman" panose="02020603050405020304" pitchFamily="18" charset="0"/>
                        </a:rPr>
                        <a:t>Common: guarding, rigidity, rebound, fever, shock, GI bleeding</a:t>
                      </a:r>
                    </a:p>
                  </a:txBody>
                  <a:tcPr marL="9525" marR="9525" marT="9525" marB="9525" anchor="ctr"/>
                </a:tc>
                <a:tc>
                  <a:txBody>
                    <a:bodyPr/>
                    <a:lstStyle/>
                    <a:p>
                      <a:pPr marL="0" marR="0">
                        <a:lnSpc>
                          <a:spcPct val="115000"/>
                        </a:lnSpc>
                        <a:spcAft>
                          <a:spcPts val="800"/>
                        </a:spcAft>
                        <a:buNone/>
                      </a:pPr>
                      <a:r>
                        <a:rPr lang="en-US" sz="2800" kern="100">
                          <a:effectLst/>
                          <a:latin typeface="Aptos" panose="020B0004020202020204" pitchFamily="34" charset="0"/>
                          <a:ea typeface="Aptos" panose="020B0004020202020204" pitchFamily="34" charset="0"/>
                          <a:cs typeface="Times New Roman" panose="02020603050405020304" pitchFamily="18" charset="0"/>
                        </a:rPr>
                        <a:t>Typically absent</a:t>
                      </a:r>
                    </a:p>
                  </a:txBody>
                  <a:tcPr marL="9525" marR="9525" marT="9525" marB="9525" anchor="ctr"/>
                </a:tc>
                <a:extLst>
                  <a:ext uri="{0D108BD9-81ED-4DB2-BD59-A6C34878D82A}">
                    <a16:rowId xmlns:a16="http://schemas.microsoft.com/office/drawing/2014/main" val="3260797584"/>
                  </a:ext>
                </a:extLst>
              </a:tr>
              <a:tr h="1578509">
                <a:tc>
                  <a:txBody>
                    <a:bodyPr/>
                    <a:lstStyle/>
                    <a:p>
                      <a:pPr marL="0" marR="0">
                        <a:lnSpc>
                          <a:spcPct val="115000"/>
                        </a:lnSpc>
                        <a:spcAft>
                          <a:spcPts val="800"/>
                        </a:spcAft>
                        <a:buNone/>
                      </a:pPr>
                      <a:r>
                        <a:rPr lang="en-US" sz="28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Workup</a:t>
                      </a:r>
                      <a:endParaRPr lang="en-US" sz="28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2800" kern="100">
                          <a:effectLst/>
                          <a:latin typeface="Aptos" panose="020B0004020202020204" pitchFamily="34" charset="0"/>
                          <a:ea typeface="Aptos" panose="020B0004020202020204" pitchFamily="34" charset="0"/>
                          <a:cs typeface="Times New Roman" panose="02020603050405020304" pitchFamily="18" charset="0"/>
                        </a:rPr>
                        <a:t>Immediate labs &amp; imaging (CT is common); surgical consult possible</a:t>
                      </a:r>
                    </a:p>
                  </a:txBody>
                  <a:tcPr marL="9525" marR="9525" marT="9525" marB="9525" anchor="ctr"/>
                </a:tc>
                <a:tc>
                  <a:txBody>
                    <a:bodyPr/>
                    <a:lstStyle/>
                    <a:p>
                      <a:pPr marL="0" marR="0">
                        <a:lnSpc>
                          <a:spcPct val="115000"/>
                        </a:lnSpc>
                        <a:spcAft>
                          <a:spcPts val="800"/>
                        </a:spcAft>
                        <a:buNone/>
                      </a:pPr>
                      <a:r>
                        <a:rPr lang="en-US" sz="2800" kern="100">
                          <a:effectLst/>
                          <a:latin typeface="Aptos" panose="020B0004020202020204" pitchFamily="34" charset="0"/>
                          <a:ea typeface="Aptos" panose="020B0004020202020204" pitchFamily="34" charset="0"/>
                          <a:cs typeface="Times New Roman" panose="02020603050405020304" pitchFamily="18" charset="0"/>
                        </a:rPr>
                        <a:t>? Nothing</a:t>
                      </a:r>
                    </a:p>
                  </a:txBody>
                  <a:tcPr marL="9525" marR="9525" marT="9525" marB="9525" anchor="ctr"/>
                </a:tc>
                <a:extLst>
                  <a:ext uri="{0D108BD9-81ED-4DB2-BD59-A6C34878D82A}">
                    <a16:rowId xmlns:a16="http://schemas.microsoft.com/office/drawing/2014/main" val="3073839957"/>
                  </a:ext>
                </a:extLst>
              </a:tr>
              <a:tr h="790254">
                <a:tc>
                  <a:txBody>
                    <a:bodyPr/>
                    <a:lstStyle/>
                    <a:p>
                      <a:pPr marL="0" marR="0">
                        <a:lnSpc>
                          <a:spcPct val="115000"/>
                        </a:lnSpc>
                        <a:spcAft>
                          <a:spcPts val="800"/>
                        </a:spcAft>
                        <a:buNone/>
                      </a:pPr>
                      <a:r>
                        <a:rPr lang="en-US" sz="28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Management Setting</a:t>
                      </a:r>
                      <a:endParaRPr lang="en-US" sz="28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2800" kern="100">
                          <a:effectLst/>
                          <a:latin typeface="Aptos" panose="020B0004020202020204" pitchFamily="34" charset="0"/>
                          <a:ea typeface="Aptos" panose="020B0004020202020204" pitchFamily="34" charset="0"/>
                          <a:cs typeface="Times New Roman" panose="02020603050405020304" pitchFamily="18" charset="0"/>
                        </a:rPr>
                        <a:t>ED or urgent surgical evaluation</a:t>
                      </a:r>
                    </a:p>
                  </a:txBody>
                  <a:tcPr marL="9525" marR="9525" marT="9525" marB="9525" anchor="ctr"/>
                </a:tc>
                <a:tc>
                  <a:txBody>
                    <a:bodyPr/>
                    <a:lstStyle/>
                    <a:p>
                      <a:pPr marL="0" marR="0">
                        <a:lnSpc>
                          <a:spcPct val="115000"/>
                        </a:lnSpc>
                        <a:spcAft>
                          <a:spcPts val="800"/>
                        </a:spcAft>
                        <a:buNone/>
                      </a:pPr>
                      <a:r>
                        <a:rPr lang="en-US" sz="2800" kern="100">
                          <a:effectLst/>
                          <a:latin typeface="Aptos" panose="020B0004020202020204" pitchFamily="34" charset="0"/>
                          <a:ea typeface="Aptos" panose="020B0004020202020204" pitchFamily="34" charset="0"/>
                          <a:cs typeface="Times New Roman" panose="02020603050405020304" pitchFamily="18" charset="0"/>
                        </a:rPr>
                        <a:t>Primary care, GI clinic, telehealth follow‑up</a:t>
                      </a:r>
                    </a:p>
                  </a:txBody>
                  <a:tcPr marL="9525" marR="9525" marT="9525" marB="9525" anchor="ctr"/>
                </a:tc>
                <a:extLst>
                  <a:ext uri="{0D108BD9-81ED-4DB2-BD59-A6C34878D82A}">
                    <a16:rowId xmlns:a16="http://schemas.microsoft.com/office/drawing/2014/main" val="2433982325"/>
                  </a:ext>
                </a:extLst>
              </a:tr>
              <a:tr h="1578509">
                <a:tc>
                  <a:txBody>
                    <a:bodyPr/>
                    <a:lstStyle/>
                    <a:p>
                      <a:pPr marL="0" marR="0">
                        <a:lnSpc>
                          <a:spcPct val="115000"/>
                        </a:lnSpc>
                        <a:spcAft>
                          <a:spcPts val="800"/>
                        </a:spcAft>
                        <a:buNone/>
                      </a:pPr>
                      <a:r>
                        <a:rPr lang="en-US" sz="28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Examples</a:t>
                      </a:r>
                      <a:endParaRPr lang="en-US" sz="28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800"/>
                        </a:spcAft>
                        <a:buNone/>
                      </a:pPr>
                      <a:r>
                        <a:rPr lang="en-US" sz="2800" kern="100">
                          <a:effectLst/>
                          <a:latin typeface="Aptos" panose="020B0004020202020204" pitchFamily="34" charset="0"/>
                          <a:ea typeface="Aptos" panose="020B0004020202020204" pitchFamily="34" charset="0"/>
                          <a:cs typeface="Times New Roman" panose="02020603050405020304" pitchFamily="18" charset="0"/>
                        </a:rPr>
                        <a:t>Appendicitis, cholecystitis, bowel obstruction, perforated ulcer</a:t>
                      </a:r>
                    </a:p>
                  </a:txBody>
                  <a:tcPr marL="9525" marR="9525" marT="9525" marB="9525" anchor="ctr"/>
                </a:tc>
                <a:tc>
                  <a:txBody>
                    <a:bodyPr/>
                    <a:lstStyle/>
                    <a:p>
                      <a:pPr marL="0" marR="0">
                        <a:lnSpc>
                          <a:spcPct val="115000"/>
                        </a:lnSpc>
                        <a:spcAft>
                          <a:spcPts val="800"/>
                        </a:spcAft>
                        <a:buNone/>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IBS, GERD, constipation, chronic pancreatitis</a:t>
                      </a:r>
                    </a:p>
                  </a:txBody>
                  <a:tcPr marL="9525" marR="9525" marT="9525" marB="9525" anchor="ctr"/>
                </a:tc>
                <a:extLst>
                  <a:ext uri="{0D108BD9-81ED-4DB2-BD59-A6C34878D82A}">
                    <a16:rowId xmlns:a16="http://schemas.microsoft.com/office/drawing/2014/main" val="3730902246"/>
                  </a:ext>
                </a:extLst>
              </a:tr>
            </a:tbl>
          </a:graphicData>
        </a:graphic>
      </p:graphicFrame>
      <p:sp>
        <p:nvSpPr>
          <p:cNvPr id="14" name="Title 13">
            <a:extLst>
              <a:ext uri="{FF2B5EF4-FFF2-40B4-BE49-F238E27FC236}">
                <a16:creationId xmlns:a16="http://schemas.microsoft.com/office/drawing/2014/main" id="{C63C808A-3050-BC96-003F-26B248CACBFF}"/>
              </a:ext>
            </a:extLst>
          </p:cNvPr>
          <p:cNvSpPr>
            <a:spLocks noGrp="1"/>
          </p:cNvSpPr>
          <p:nvPr>
            <p:ph type="title"/>
          </p:nvPr>
        </p:nvSpPr>
        <p:spPr/>
        <p:txBody>
          <a:bodyPr/>
          <a:lstStyle/>
          <a:p>
            <a:r>
              <a:rPr lang="en-US" dirty="0"/>
              <a:t>Comparison</a:t>
            </a:r>
          </a:p>
        </p:txBody>
      </p:sp>
    </p:spTree>
    <p:extLst>
      <p:ext uri="{BB962C8B-B14F-4D97-AF65-F5344CB8AC3E}">
        <p14:creationId xmlns:p14="http://schemas.microsoft.com/office/powerpoint/2010/main" val="3000369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577ED-276E-6304-8BD4-6648BC504042}"/>
              </a:ext>
            </a:extLst>
          </p:cNvPr>
          <p:cNvSpPr>
            <a:spLocks noGrp="1"/>
          </p:cNvSpPr>
          <p:nvPr>
            <p:ph type="title"/>
          </p:nvPr>
        </p:nvSpPr>
        <p:spPr/>
        <p:txBody>
          <a:bodyPr/>
          <a:lstStyle/>
          <a:p>
            <a:r>
              <a:rPr lang="en-US" dirty="0"/>
              <a:t>Not Sick</a:t>
            </a:r>
          </a:p>
        </p:txBody>
      </p:sp>
      <p:sp>
        <p:nvSpPr>
          <p:cNvPr id="3" name="Content Placeholder 2">
            <a:extLst>
              <a:ext uri="{FF2B5EF4-FFF2-40B4-BE49-F238E27FC236}">
                <a16:creationId xmlns:a16="http://schemas.microsoft.com/office/drawing/2014/main" id="{8D9C3012-DB32-B3AB-25B5-F3D0A5C39B77}"/>
              </a:ext>
            </a:extLst>
          </p:cNvPr>
          <p:cNvSpPr>
            <a:spLocks noGrp="1"/>
          </p:cNvSpPr>
          <p:nvPr>
            <p:ph idx="1"/>
          </p:nvPr>
        </p:nvSpPr>
        <p:spPr>
          <a:xfrm>
            <a:off x="457200" y="1600200"/>
            <a:ext cx="15773400" cy="8801100"/>
          </a:xfrm>
        </p:spPr>
        <p:txBody>
          <a:bodyPr>
            <a:noAutofit/>
          </a:bodyPr>
          <a:lstStyle/>
          <a:p>
            <a:pPr>
              <a:defRPr sz="2000"/>
            </a:pPr>
            <a:r>
              <a:rPr lang="en-US" sz="4000" dirty="0"/>
              <a:t>Observe for 12-24 hours.</a:t>
            </a:r>
          </a:p>
          <a:p>
            <a:pPr>
              <a:defRPr sz="2000"/>
            </a:pPr>
            <a:r>
              <a:rPr lang="en-US" sz="4000" dirty="0"/>
              <a:t>To the emergency department if no change</a:t>
            </a:r>
          </a:p>
          <a:p>
            <a:pPr>
              <a:defRPr sz="2000"/>
            </a:pPr>
            <a:r>
              <a:rPr lang="en-US" sz="4000" dirty="0"/>
              <a:t>Emergency immediately with worsening or changing symptoms.</a:t>
            </a:r>
          </a:p>
          <a:p>
            <a:pPr>
              <a:defRPr sz="2000"/>
            </a:pPr>
            <a:r>
              <a:rPr lang="en-US" sz="4000" dirty="0"/>
              <a:t>Consider</a:t>
            </a:r>
            <a:endParaRPr lang="en-US" sz="4000" baseline="0" dirty="0"/>
          </a:p>
          <a:p>
            <a:pPr lvl="1">
              <a:defRPr sz="2000"/>
            </a:pPr>
            <a:r>
              <a:rPr lang="en-US" sz="4000" dirty="0"/>
              <a:t>Specific Labs</a:t>
            </a:r>
          </a:p>
          <a:p>
            <a:pPr lvl="2">
              <a:defRPr sz="2000"/>
            </a:pPr>
            <a:r>
              <a:rPr lang="en-US" sz="4000" dirty="0"/>
              <a:t>Lipase</a:t>
            </a:r>
          </a:p>
          <a:p>
            <a:pPr lvl="2">
              <a:defRPr sz="2000"/>
            </a:pPr>
            <a:r>
              <a:rPr lang="en-US" sz="4000" dirty="0"/>
              <a:t>Stool studies</a:t>
            </a:r>
          </a:p>
          <a:p>
            <a:pPr lvl="1">
              <a:defRPr sz="2000"/>
            </a:pPr>
            <a:r>
              <a:rPr lang="en-US" sz="4000" dirty="0"/>
              <a:t>Hydration</a:t>
            </a:r>
          </a:p>
          <a:p>
            <a:pPr lvl="1">
              <a:defRPr sz="2000"/>
            </a:pPr>
            <a:r>
              <a:rPr lang="en-US" sz="4000" dirty="0"/>
              <a:t>Xray</a:t>
            </a:r>
          </a:p>
          <a:p>
            <a:pPr lvl="1">
              <a:defRPr sz="2000"/>
            </a:pPr>
            <a:r>
              <a:rPr lang="en-US" sz="4000" dirty="0"/>
              <a:t>US</a:t>
            </a:r>
          </a:p>
          <a:p>
            <a:pPr lvl="2">
              <a:defRPr sz="2000"/>
            </a:pPr>
            <a:r>
              <a:rPr lang="en-US" sz="4000" dirty="0"/>
              <a:t>Low likelihood to change plan</a:t>
            </a:r>
          </a:p>
        </p:txBody>
      </p:sp>
    </p:spTree>
    <p:extLst>
      <p:ext uri="{BB962C8B-B14F-4D97-AF65-F5344CB8AC3E}">
        <p14:creationId xmlns:p14="http://schemas.microsoft.com/office/powerpoint/2010/main" val="1216678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CFE6-9050-F6BB-DC51-4679D94CE064}"/>
              </a:ext>
            </a:extLst>
          </p:cNvPr>
          <p:cNvSpPr>
            <a:spLocks noGrp="1"/>
          </p:cNvSpPr>
          <p:nvPr>
            <p:ph type="title"/>
          </p:nvPr>
        </p:nvSpPr>
        <p:spPr/>
        <p:txBody>
          <a:bodyPr/>
          <a:lstStyle/>
          <a:p>
            <a:r>
              <a:rPr lang="en-US" dirty="0"/>
              <a:t>Not Sick Treatment</a:t>
            </a:r>
          </a:p>
        </p:txBody>
      </p:sp>
      <p:sp>
        <p:nvSpPr>
          <p:cNvPr id="3" name="Content Placeholder 2">
            <a:extLst>
              <a:ext uri="{FF2B5EF4-FFF2-40B4-BE49-F238E27FC236}">
                <a16:creationId xmlns:a16="http://schemas.microsoft.com/office/drawing/2014/main" id="{9AD22A3D-99E1-EACF-BF5F-428AB4799BE1}"/>
              </a:ext>
            </a:extLst>
          </p:cNvPr>
          <p:cNvSpPr>
            <a:spLocks noGrp="1"/>
          </p:cNvSpPr>
          <p:nvPr>
            <p:ph idx="1"/>
          </p:nvPr>
        </p:nvSpPr>
        <p:spPr>
          <a:xfrm>
            <a:off x="457200" y="1600200"/>
            <a:ext cx="15773400" cy="8572500"/>
          </a:xfrm>
        </p:spPr>
        <p:txBody>
          <a:bodyPr/>
          <a:lstStyle/>
          <a:p>
            <a:r>
              <a:rPr lang="en-US" sz="4800" dirty="0"/>
              <a:t>Do No Harm / Entertainment Treatment</a:t>
            </a:r>
          </a:p>
          <a:p>
            <a:pPr lvl="1"/>
            <a:endParaRPr lang="en-US" sz="4400" dirty="0"/>
          </a:p>
          <a:p>
            <a:pPr lvl="1"/>
            <a:r>
              <a:rPr lang="en-US" sz="4400" dirty="0" err="1"/>
              <a:t>Miralax</a:t>
            </a:r>
            <a:r>
              <a:rPr lang="en-US" sz="4400" dirty="0"/>
              <a:t>, Docusate, Fiber</a:t>
            </a:r>
          </a:p>
          <a:p>
            <a:pPr lvl="1"/>
            <a:r>
              <a:rPr lang="en-US" sz="4400" dirty="0"/>
              <a:t>Zofran, Reglan, Benadryl</a:t>
            </a:r>
          </a:p>
          <a:p>
            <a:pPr lvl="2"/>
            <a:r>
              <a:rPr lang="en-US" sz="4000" dirty="0"/>
              <a:t>Phenergan gets you high</a:t>
            </a:r>
          </a:p>
          <a:p>
            <a:pPr lvl="1"/>
            <a:r>
              <a:rPr lang="en-US" sz="4400" dirty="0"/>
              <a:t>Omeprazole</a:t>
            </a:r>
          </a:p>
          <a:p>
            <a:pPr lvl="1"/>
            <a:r>
              <a:rPr lang="en-US" sz="4400" dirty="0" err="1"/>
              <a:t>Bentyl</a:t>
            </a:r>
            <a:endParaRPr lang="en-US" sz="4400" dirty="0"/>
          </a:p>
          <a:p>
            <a:pPr lvl="1"/>
            <a:r>
              <a:rPr lang="en-US" sz="4400" dirty="0"/>
              <a:t>Flexeril</a:t>
            </a:r>
          </a:p>
        </p:txBody>
      </p:sp>
    </p:spTree>
    <p:extLst>
      <p:ext uri="{BB962C8B-B14F-4D97-AF65-F5344CB8AC3E}">
        <p14:creationId xmlns:p14="http://schemas.microsoft.com/office/powerpoint/2010/main" val="1416390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2363E-B609-C079-1AD8-14DDAC041801}"/>
              </a:ext>
            </a:extLst>
          </p:cNvPr>
          <p:cNvSpPr>
            <a:spLocks noGrp="1"/>
          </p:cNvSpPr>
          <p:nvPr>
            <p:ph type="title"/>
          </p:nvPr>
        </p:nvSpPr>
        <p:spPr/>
        <p:txBody>
          <a:bodyPr/>
          <a:lstStyle/>
          <a:p>
            <a:r>
              <a:rPr lang="en-US" dirty="0"/>
              <a:t>Sick</a:t>
            </a:r>
          </a:p>
        </p:txBody>
      </p:sp>
      <p:sp>
        <p:nvSpPr>
          <p:cNvPr id="3" name="Content Placeholder 2">
            <a:extLst>
              <a:ext uri="{FF2B5EF4-FFF2-40B4-BE49-F238E27FC236}">
                <a16:creationId xmlns:a16="http://schemas.microsoft.com/office/drawing/2014/main" id="{51EDC335-BF18-9611-C532-52B5617F557E}"/>
              </a:ext>
            </a:extLst>
          </p:cNvPr>
          <p:cNvSpPr>
            <a:spLocks noGrp="1"/>
          </p:cNvSpPr>
          <p:nvPr>
            <p:ph idx="1"/>
          </p:nvPr>
        </p:nvSpPr>
        <p:spPr>
          <a:xfrm>
            <a:off x="457200" y="1600200"/>
            <a:ext cx="18135600" cy="8115300"/>
          </a:xfrm>
        </p:spPr>
        <p:txBody>
          <a:bodyPr>
            <a:noAutofit/>
          </a:bodyPr>
          <a:lstStyle/>
          <a:p>
            <a:pPr rtl="0" eaLnBrk="1" latinLnBrk="0" hangingPunct="1"/>
            <a:r>
              <a:rPr lang="en-US" sz="3600" kern="1200" dirty="0">
                <a:solidFill>
                  <a:schemeClr val="tx1"/>
                </a:solidFill>
                <a:effectLst/>
                <a:latin typeface="+mn-lt"/>
                <a:ea typeface="+mn-ea"/>
                <a:cs typeface="+mn-cs"/>
              </a:rPr>
              <a:t>NPO</a:t>
            </a:r>
            <a:endParaRPr lang="en-US" sz="3600" dirty="0">
              <a:effectLst/>
            </a:endParaRPr>
          </a:p>
          <a:p>
            <a:pPr rtl="0" eaLnBrk="1" latinLnBrk="0" hangingPunct="1"/>
            <a:r>
              <a:rPr lang="en-US" sz="3600" kern="1200" dirty="0">
                <a:solidFill>
                  <a:schemeClr val="tx1"/>
                </a:solidFill>
                <a:effectLst/>
                <a:latin typeface="+mn-lt"/>
                <a:ea typeface="+mn-ea"/>
                <a:cs typeface="+mn-cs"/>
              </a:rPr>
              <a:t>To the emergency department</a:t>
            </a:r>
            <a:endParaRPr lang="en-US" sz="3600" dirty="0">
              <a:effectLst/>
            </a:endParaRPr>
          </a:p>
          <a:p>
            <a:pPr rtl="0" eaLnBrk="1" latinLnBrk="0" hangingPunct="1"/>
            <a:r>
              <a:rPr lang="en-US" sz="3600" kern="1200" dirty="0">
                <a:solidFill>
                  <a:schemeClr val="tx1"/>
                </a:solidFill>
                <a:effectLst/>
                <a:latin typeface="+mn-lt"/>
                <a:ea typeface="+mn-ea"/>
                <a:cs typeface="+mn-cs"/>
              </a:rPr>
              <a:t>CBC, Electrolytes, LFT, Lipase</a:t>
            </a:r>
          </a:p>
          <a:p>
            <a:pPr rtl="0" eaLnBrk="1" latinLnBrk="0" hangingPunct="1"/>
            <a:r>
              <a:rPr lang="en-US" sz="3600" kern="1200" dirty="0">
                <a:solidFill>
                  <a:schemeClr val="tx1"/>
                </a:solidFill>
                <a:effectLst/>
                <a:latin typeface="+mn-lt"/>
                <a:ea typeface="+mn-ea"/>
                <a:cs typeface="+mn-cs"/>
              </a:rPr>
              <a:t>Urine</a:t>
            </a:r>
          </a:p>
          <a:p>
            <a:pPr rtl="0" eaLnBrk="1" latinLnBrk="0" hangingPunct="1"/>
            <a:r>
              <a:rPr lang="en-US" sz="3600" kern="1200" dirty="0">
                <a:solidFill>
                  <a:schemeClr val="tx1"/>
                </a:solidFill>
                <a:effectLst/>
                <a:latin typeface="+mn-lt"/>
                <a:ea typeface="+mn-ea"/>
                <a:cs typeface="+mn-cs"/>
              </a:rPr>
              <a:t>? Lactate, Blood</a:t>
            </a:r>
            <a:r>
              <a:rPr lang="en-US" sz="3600" kern="1200" baseline="0" dirty="0">
                <a:solidFill>
                  <a:schemeClr val="tx1"/>
                </a:solidFill>
                <a:effectLst/>
                <a:latin typeface="+mn-lt"/>
                <a:ea typeface="+mn-ea"/>
                <a:cs typeface="+mn-cs"/>
              </a:rPr>
              <a:t> cultures</a:t>
            </a:r>
            <a:endParaRPr lang="en-US" sz="3600" kern="1200" dirty="0">
              <a:solidFill>
                <a:schemeClr val="tx1"/>
              </a:solidFill>
              <a:effectLst/>
              <a:latin typeface="+mn-lt"/>
              <a:ea typeface="+mn-ea"/>
              <a:cs typeface="+mn-cs"/>
            </a:endParaRPr>
          </a:p>
          <a:p>
            <a:pPr rtl="0" eaLnBrk="1" latinLnBrk="0" hangingPunct="1"/>
            <a:r>
              <a:rPr lang="en-US" sz="3600" kern="1200" dirty="0">
                <a:solidFill>
                  <a:schemeClr val="tx1"/>
                </a:solidFill>
                <a:effectLst/>
                <a:latin typeface="+mn-lt"/>
                <a:ea typeface="+mn-ea"/>
                <a:cs typeface="+mn-cs"/>
              </a:rPr>
              <a:t>Pregnancy</a:t>
            </a:r>
            <a:endParaRPr lang="en-US" sz="3600" dirty="0">
              <a:effectLst/>
            </a:endParaRPr>
          </a:p>
          <a:p>
            <a:pPr rtl="0" eaLnBrk="1" latinLnBrk="0" hangingPunct="1"/>
            <a:r>
              <a:rPr lang="en-US" sz="3600" kern="1200" dirty="0">
                <a:solidFill>
                  <a:schemeClr val="tx1"/>
                </a:solidFill>
                <a:effectLst/>
                <a:latin typeface="+mn-lt"/>
                <a:ea typeface="+mn-ea"/>
                <a:cs typeface="+mn-cs"/>
              </a:rPr>
              <a:t>Hydration</a:t>
            </a:r>
            <a:endParaRPr lang="en-US" sz="3600" dirty="0">
              <a:effectLst/>
            </a:endParaRPr>
          </a:p>
          <a:p>
            <a:pPr rtl="0" eaLnBrk="1" latinLnBrk="0" hangingPunct="1"/>
            <a:r>
              <a:rPr lang="en-US" sz="3600" kern="1200" dirty="0">
                <a:solidFill>
                  <a:schemeClr val="tx1"/>
                </a:solidFill>
                <a:effectLst/>
                <a:latin typeface="+mn-lt"/>
                <a:ea typeface="+mn-ea"/>
                <a:cs typeface="+mn-cs"/>
              </a:rPr>
              <a:t>Pain Meds, nausea meds</a:t>
            </a:r>
          </a:p>
          <a:p>
            <a:pPr rtl="0" eaLnBrk="1" latinLnBrk="0" hangingPunct="1"/>
            <a:r>
              <a:rPr lang="en-US" sz="3600" kern="1200" dirty="0">
                <a:solidFill>
                  <a:schemeClr val="tx1"/>
                </a:solidFill>
                <a:effectLst/>
                <a:latin typeface="+mn-lt"/>
                <a:ea typeface="+mn-ea"/>
                <a:cs typeface="+mn-cs"/>
              </a:rPr>
              <a:t>Imaging</a:t>
            </a:r>
          </a:p>
          <a:p>
            <a:pPr lvl="1"/>
            <a:r>
              <a:rPr lang="en-US" sz="3600" kern="1200" dirty="0">
                <a:solidFill>
                  <a:schemeClr val="tx1"/>
                </a:solidFill>
                <a:effectLst/>
                <a:latin typeface="+mn-lt"/>
                <a:ea typeface="+mn-ea"/>
                <a:cs typeface="+mn-cs"/>
              </a:rPr>
              <a:t>RUQ pain → Ultrasound first (cholecystitis)</a:t>
            </a:r>
            <a:endParaRPr lang="en-US" sz="3600" dirty="0">
              <a:effectLst/>
            </a:endParaRPr>
          </a:p>
          <a:p>
            <a:pPr lvl="1"/>
            <a:r>
              <a:rPr lang="en-US" sz="3600" kern="1200" dirty="0">
                <a:solidFill>
                  <a:schemeClr val="tx1"/>
                </a:solidFill>
                <a:effectLst/>
                <a:latin typeface="+mn-lt"/>
                <a:ea typeface="+mn-ea"/>
                <a:cs typeface="+mn-cs"/>
              </a:rPr>
              <a:t>Generalized or lower quadrant pain → CT abdomen/pelvis with IV contrast (nonpregnant)</a:t>
            </a:r>
            <a:endParaRPr lang="en-US" sz="3600" dirty="0">
              <a:effectLst/>
            </a:endParaRPr>
          </a:p>
          <a:p>
            <a:pPr lvl="1"/>
            <a:r>
              <a:rPr lang="en-US" sz="3600" kern="1200" dirty="0">
                <a:solidFill>
                  <a:schemeClr val="tx1"/>
                </a:solidFill>
                <a:effectLst/>
                <a:latin typeface="+mn-lt"/>
                <a:ea typeface="+mn-ea"/>
                <a:cs typeface="+mn-cs"/>
              </a:rPr>
              <a:t>Pregnancy: US first, then MRI if needed; CT only if necessary</a:t>
            </a:r>
            <a:endParaRPr lang="en-US" sz="3600" dirty="0">
              <a:effectLst/>
            </a:endParaRPr>
          </a:p>
        </p:txBody>
      </p:sp>
    </p:spTree>
    <p:extLst>
      <p:ext uri="{BB962C8B-B14F-4D97-AF65-F5344CB8AC3E}">
        <p14:creationId xmlns:p14="http://schemas.microsoft.com/office/powerpoint/2010/main" val="2904369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C094A-1D8C-F645-B356-92DA8849F992}"/>
              </a:ext>
            </a:extLst>
          </p:cNvPr>
          <p:cNvSpPr>
            <a:spLocks noGrp="1"/>
          </p:cNvSpPr>
          <p:nvPr>
            <p:ph type="title"/>
          </p:nvPr>
        </p:nvSpPr>
        <p:spPr/>
        <p:txBody>
          <a:bodyPr/>
          <a:lstStyle/>
          <a:p>
            <a:pPr lvl="0" fontAlgn="t"/>
            <a:r>
              <a:rPr lang="en-US" sz="4400" b="1" i="0" kern="1200" dirty="0">
                <a:solidFill>
                  <a:schemeClr val="tx1"/>
                </a:solidFill>
                <a:effectLst/>
                <a:latin typeface="+mj-lt"/>
                <a:ea typeface="+mj-ea"/>
                <a:cs typeface="+mj-cs"/>
              </a:rPr>
              <a:t>Ross Rules</a:t>
            </a:r>
            <a:endParaRPr lang="en-US" dirty="0"/>
          </a:p>
        </p:txBody>
      </p:sp>
      <p:sp>
        <p:nvSpPr>
          <p:cNvPr id="3" name="Content Placeholder 2">
            <a:extLst>
              <a:ext uri="{FF2B5EF4-FFF2-40B4-BE49-F238E27FC236}">
                <a16:creationId xmlns:a16="http://schemas.microsoft.com/office/drawing/2014/main" id="{777F1D86-A4E5-0694-00AB-AEC3DD649526}"/>
              </a:ext>
            </a:extLst>
          </p:cNvPr>
          <p:cNvSpPr>
            <a:spLocks noGrp="1"/>
          </p:cNvSpPr>
          <p:nvPr>
            <p:ph idx="1"/>
          </p:nvPr>
        </p:nvSpPr>
        <p:spPr>
          <a:xfrm>
            <a:off x="457200" y="1600200"/>
            <a:ext cx="14173200" cy="8267700"/>
          </a:xfrm>
        </p:spPr>
        <p:txBody>
          <a:bodyPr>
            <a:normAutofit/>
          </a:bodyPr>
          <a:lstStyle/>
          <a:p>
            <a:pPr lvl="0" fontAlgn="t"/>
            <a:r>
              <a:rPr lang="en-US" sz="4400" b="1" i="0" kern="1200" dirty="0">
                <a:solidFill>
                  <a:schemeClr val="tx1"/>
                </a:solidFill>
                <a:effectLst/>
                <a:latin typeface="+mj-lt"/>
                <a:ea typeface="+mj-ea"/>
                <a:cs typeface="+mj-cs"/>
              </a:rPr>
              <a:t>When I guess…</a:t>
            </a:r>
          </a:p>
          <a:p>
            <a:pPr lvl="1" fontAlgn="t"/>
            <a:r>
              <a:rPr lang="en-US" sz="4000" b="1" dirty="0">
                <a:latin typeface="+mj-lt"/>
                <a:ea typeface="+mj-ea"/>
                <a:cs typeface="+mj-cs"/>
              </a:rPr>
              <a:t>I’m wrong about 20 % of the time</a:t>
            </a:r>
            <a:endParaRPr lang="en-US" sz="4000" b="0" i="0" kern="1200" dirty="0">
              <a:solidFill>
                <a:schemeClr val="tx1"/>
              </a:solidFill>
              <a:effectLst/>
              <a:latin typeface="+mj-lt"/>
              <a:ea typeface="+mj-ea"/>
              <a:cs typeface="+mj-cs"/>
            </a:endParaRPr>
          </a:p>
          <a:p>
            <a:pPr lvl="0" fontAlgn="t"/>
            <a:endParaRPr lang="en-US" sz="4400" b="0" i="0" kern="1200" dirty="0">
              <a:solidFill>
                <a:schemeClr val="tx1"/>
              </a:solidFill>
              <a:effectLst/>
              <a:latin typeface="+mj-lt"/>
              <a:ea typeface="+mj-ea"/>
              <a:cs typeface="+mj-cs"/>
            </a:endParaRPr>
          </a:p>
          <a:p>
            <a:pPr lvl="0" fontAlgn="t"/>
            <a:r>
              <a:rPr lang="en-US" sz="4400" b="1" i="0" kern="1200" dirty="0">
                <a:solidFill>
                  <a:schemeClr val="tx1"/>
                </a:solidFill>
                <a:effectLst/>
                <a:latin typeface="+mj-lt"/>
                <a:ea typeface="+mj-ea"/>
                <a:cs typeface="+mj-cs"/>
              </a:rPr>
              <a:t>When I have done </a:t>
            </a:r>
            <a:r>
              <a:rPr lang="en-US" sz="4400" b="1" dirty="0">
                <a:latin typeface="+mj-lt"/>
                <a:ea typeface="+mj-ea"/>
                <a:cs typeface="+mj-cs"/>
              </a:rPr>
              <a:t>a complete work-up</a:t>
            </a:r>
          </a:p>
          <a:p>
            <a:pPr lvl="1" fontAlgn="t"/>
            <a:r>
              <a:rPr lang="en-US" sz="4000" i="0" kern="1200" dirty="0">
                <a:solidFill>
                  <a:schemeClr val="tx1"/>
                </a:solidFill>
                <a:effectLst/>
                <a:latin typeface="+mj-lt"/>
                <a:ea typeface="+mj-ea"/>
                <a:cs typeface="+mj-cs"/>
              </a:rPr>
              <a:t>About 50% of the time, I am not sure what’s wrong with you</a:t>
            </a:r>
          </a:p>
          <a:p>
            <a:pPr lvl="0" fontAlgn="t"/>
            <a:endParaRPr lang="en-US" sz="4400" b="0" i="0" kern="1200" dirty="0">
              <a:solidFill>
                <a:schemeClr val="tx1"/>
              </a:solidFill>
              <a:effectLst/>
              <a:latin typeface="+mj-lt"/>
              <a:ea typeface="+mj-ea"/>
              <a:cs typeface="+mj-cs"/>
            </a:endParaRPr>
          </a:p>
          <a:p>
            <a:pPr lvl="0" fontAlgn="t"/>
            <a:r>
              <a:rPr lang="en-US" sz="4400" b="1" dirty="0"/>
              <a:t>Why would you ever trust me after knowing this?</a:t>
            </a:r>
          </a:p>
          <a:p>
            <a:pPr lvl="1" fontAlgn="t"/>
            <a:r>
              <a:rPr lang="en-US" sz="4000" dirty="0"/>
              <a:t>I’m really good at defining sick vs not sick.</a:t>
            </a:r>
          </a:p>
          <a:p>
            <a:pPr lvl="1" fontAlgn="t"/>
            <a:r>
              <a:rPr lang="en-US" sz="4000" dirty="0"/>
              <a:t>I’m really good at not letting bad things happen to you.</a:t>
            </a:r>
          </a:p>
          <a:p>
            <a:pPr lvl="0" fontAlgn="t"/>
            <a:endParaRPr lang="en-US" sz="4400" b="0" i="0" kern="1200" dirty="0">
              <a:solidFill>
                <a:schemeClr val="tx1"/>
              </a:solidFill>
              <a:effectLst/>
              <a:latin typeface="+mj-lt"/>
              <a:ea typeface="+mj-ea"/>
              <a:cs typeface="+mj-cs"/>
            </a:endParaRPr>
          </a:p>
        </p:txBody>
      </p:sp>
    </p:spTree>
    <p:extLst>
      <p:ext uri="{BB962C8B-B14F-4D97-AF65-F5344CB8AC3E}">
        <p14:creationId xmlns:p14="http://schemas.microsoft.com/office/powerpoint/2010/main" val="2113910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3">
                                            <p:txEl>
                                              <p:pRg st="3" end="3"/>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p:cTn id="2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p:cTn id="31"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 calcmode="lin" valueType="num">
                                      <p:cBhvr>
                                        <p:cTn id="38"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p:cTn id="45"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6"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1567</TotalTime>
  <Words>1720</Words>
  <Application>Microsoft Office PowerPoint</Application>
  <PresentationFormat>Custom</PresentationFormat>
  <Paragraphs>505</Paragraphs>
  <Slides>39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Sweet Apricot</vt:lpstr>
      <vt:lpstr>Aptos</vt:lpstr>
      <vt:lpstr>Roboto</vt:lpstr>
      <vt:lpstr>Calibri</vt:lpstr>
      <vt:lpstr>Arial</vt:lpstr>
      <vt:lpstr>Adore The World</vt:lpstr>
      <vt:lpstr>Office Theme</vt:lpstr>
      <vt:lpstr>PowerPoint Presentation</vt:lpstr>
      <vt:lpstr>Acute Abdomen: Definitions &amp; Urgency</vt:lpstr>
      <vt:lpstr>Epidemiology &amp; Common Causes (AAFP 2023)</vt:lpstr>
      <vt:lpstr>Sick vs Not Sick</vt:lpstr>
      <vt:lpstr>Comparison</vt:lpstr>
      <vt:lpstr>Not Sick</vt:lpstr>
      <vt:lpstr>Not Sick Treatment</vt:lpstr>
      <vt:lpstr>Sick</vt:lpstr>
      <vt:lpstr>Ross Rules</vt:lpstr>
      <vt:lpstr>What Do I Do?</vt:lpstr>
      <vt:lpstr>What Shows What?</vt:lpstr>
      <vt:lpstr>PowerPoint Presentation</vt:lpstr>
      <vt:lpstr>The etc. part…</vt:lpstr>
      <vt:lpstr>Medical Decision Making</vt:lpstr>
      <vt:lpstr>Exam</vt:lpstr>
      <vt:lpstr>Visual</vt:lpstr>
      <vt:lpstr>Auscultation </vt:lpstr>
      <vt:lpstr>Percussion</vt:lpstr>
      <vt:lpstr>PowerPoint Presentation</vt:lpstr>
      <vt:lpstr>Location</vt:lpstr>
      <vt:lpstr>PowerPoint Presentation</vt:lpstr>
      <vt:lpstr>PowerPoint Presentation</vt:lpstr>
      <vt:lpstr>Palpation Methods​</vt:lpstr>
      <vt:lpstr>Right Upper Quadrant Biliary:</vt:lpstr>
      <vt:lpstr>Epigastric </vt:lpstr>
      <vt:lpstr>Left upper quadrant</vt:lpstr>
      <vt:lpstr>Periumbilical Colonic</vt:lpstr>
      <vt:lpstr>Right lower quadrant</vt:lpstr>
      <vt:lpstr>Suprapubic</vt:lpstr>
      <vt:lpstr>Left lower quadrant</vt:lpstr>
      <vt:lpstr>Any location </vt:lpstr>
      <vt:lpstr>MDM</vt:lpstr>
      <vt:lpstr>Advice #1</vt:lpstr>
      <vt:lpstr>Advice #2</vt:lpstr>
      <vt:lpstr>What About the Culture?</vt:lpstr>
      <vt:lpstr>Advice #3</vt:lpstr>
      <vt:lpstr>Advice #4</vt:lpstr>
      <vt:lpstr>Advice #5</vt:lpstr>
      <vt:lpstr>Abdominal Pain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Medical-Surgical Nursing Medical Presentation</dc:title>
  <dc:creator>Ross Klein</dc:creator>
  <cp:lastModifiedBy>Ross Klein</cp:lastModifiedBy>
  <cp:revision>47</cp:revision>
  <dcterms:created xsi:type="dcterms:W3CDTF">2006-08-16T00:00:00Z</dcterms:created>
  <dcterms:modified xsi:type="dcterms:W3CDTF">2026-03-10T20:26:49Z</dcterms:modified>
  <dc:identifier>DAHB4qmXyXU</dc:identifier>
</cp:coreProperties>
</file>