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76"/>
  </p:notesMasterIdLst>
  <p:sldIdLst>
    <p:sldId id="266" r:id="rId2"/>
    <p:sldId id="267" r:id="rId3"/>
    <p:sldId id="268" r:id="rId4"/>
    <p:sldId id="335" r:id="rId5"/>
    <p:sldId id="336" r:id="rId6"/>
    <p:sldId id="337" r:id="rId7"/>
    <p:sldId id="269" r:id="rId8"/>
    <p:sldId id="270" r:id="rId9"/>
    <p:sldId id="271" r:id="rId10"/>
    <p:sldId id="360" r:id="rId11"/>
    <p:sldId id="272" r:id="rId12"/>
    <p:sldId id="273" r:id="rId13"/>
    <p:sldId id="276" r:id="rId14"/>
    <p:sldId id="277" r:id="rId15"/>
    <p:sldId id="278" r:id="rId16"/>
    <p:sldId id="279" r:id="rId17"/>
    <p:sldId id="280" r:id="rId18"/>
    <p:sldId id="281" r:id="rId19"/>
    <p:sldId id="282" r:id="rId20"/>
    <p:sldId id="283" r:id="rId21"/>
    <p:sldId id="284" r:id="rId22"/>
    <p:sldId id="285" r:id="rId23"/>
    <p:sldId id="287" r:id="rId24"/>
    <p:sldId id="340" r:id="rId25"/>
    <p:sldId id="342" r:id="rId26"/>
    <p:sldId id="291" r:id="rId27"/>
    <p:sldId id="288" r:id="rId28"/>
    <p:sldId id="289" r:id="rId29"/>
    <p:sldId id="339" r:id="rId30"/>
    <p:sldId id="341" r:id="rId31"/>
    <p:sldId id="290" r:id="rId32"/>
    <p:sldId id="292" r:id="rId33"/>
    <p:sldId id="274" r:id="rId34"/>
    <p:sldId id="265" r:id="rId35"/>
    <p:sldId id="257" r:id="rId36"/>
    <p:sldId id="258" r:id="rId37"/>
    <p:sldId id="259" r:id="rId38"/>
    <p:sldId id="260" r:id="rId39"/>
    <p:sldId id="261" r:id="rId40"/>
    <p:sldId id="262" r:id="rId41"/>
    <p:sldId id="264" r:id="rId42"/>
    <p:sldId id="343" r:id="rId43"/>
    <p:sldId id="295" r:id="rId44"/>
    <p:sldId id="344" r:id="rId45"/>
    <p:sldId id="358" r:id="rId46"/>
    <p:sldId id="296" r:id="rId47"/>
    <p:sldId id="297" r:id="rId48"/>
    <p:sldId id="346" r:id="rId49"/>
    <p:sldId id="352" r:id="rId50"/>
    <p:sldId id="353" r:id="rId51"/>
    <p:sldId id="298" r:id="rId52"/>
    <p:sldId id="345" r:id="rId53"/>
    <p:sldId id="299" r:id="rId54"/>
    <p:sldId id="347" r:id="rId55"/>
    <p:sldId id="348" r:id="rId56"/>
    <p:sldId id="301" r:id="rId57"/>
    <p:sldId id="354" r:id="rId58"/>
    <p:sldId id="349" r:id="rId59"/>
    <p:sldId id="302" r:id="rId60"/>
    <p:sldId id="303" r:id="rId61"/>
    <p:sldId id="304" r:id="rId62"/>
    <p:sldId id="359" r:id="rId63"/>
    <p:sldId id="361" r:id="rId64"/>
    <p:sldId id="325" r:id="rId65"/>
    <p:sldId id="326" r:id="rId66"/>
    <p:sldId id="355" r:id="rId67"/>
    <p:sldId id="327" r:id="rId68"/>
    <p:sldId id="328" r:id="rId69"/>
    <p:sldId id="329" r:id="rId70"/>
    <p:sldId id="330" r:id="rId71"/>
    <p:sldId id="357" r:id="rId72"/>
    <p:sldId id="331" r:id="rId73"/>
    <p:sldId id="332" r:id="rId74"/>
    <p:sldId id="333" r:id="rId75"/>
  </p:sldIdLst>
  <p:sldSz cx="14630400" cy="8229600"/>
  <p:notesSz cx="8229600" cy="14630400"/>
  <p:embeddedFontLst>
    <p:embeddedFont>
      <p:font typeface="Prata" panose="00000500000000000000" pitchFamily="2" charset="0"/>
      <p:regular r:id="rId77"/>
    </p:embeddedFont>
    <p:embeddedFont>
      <p:font typeface="Raleway" pitchFamily="2" charset="0"/>
      <p:regular r:id="rId78"/>
      <p:bold r:id="rId79"/>
      <p:italic r:id="rId80"/>
      <p:boldItalic r:id="rId8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65" d="100"/>
          <a:sy n="165" d="100"/>
        </p:scale>
        <p:origin x="110" y="29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font" Target="fonts/font3.fnt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font" Target="fonts/font1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font" Target="fonts/font4.fntdata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font" Target="fonts/font2.fntdata"/><Relationship Id="rId8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84884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3771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2027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2738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4159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941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1020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2132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7290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5636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9281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7198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3368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3592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7361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41447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48207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1179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C1D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C1D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C1D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C1D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C1D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C1D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C1D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C1D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C1D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C1D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Relationship Id="rId9" Type="http://schemas.openxmlformats.org/officeDocument/2006/relationships/image" Target="../media/image33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5.sv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svg"/><Relationship Id="rId9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69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3.sv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svg"/><Relationship Id="rId13" Type="http://schemas.openxmlformats.org/officeDocument/2006/relationships/image" Target="../media/image84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12" Type="http://schemas.openxmlformats.org/officeDocument/2006/relationships/image" Target="../media/image8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7.png"/><Relationship Id="rId11" Type="http://schemas.openxmlformats.org/officeDocument/2006/relationships/image" Target="../media/image82.svg"/><Relationship Id="rId5" Type="http://schemas.openxmlformats.org/officeDocument/2006/relationships/image" Target="../media/image76.sv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Relationship Id="rId14" Type="http://schemas.openxmlformats.org/officeDocument/2006/relationships/image" Target="../media/image85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sv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svg"/><Relationship Id="rId5" Type="http://schemas.openxmlformats.org/officeDocument/2006/relationships/image" Target="../media/image91.png"/><Relationship Id="rId4" Type="http://schemas.openxmlformats.org/officeDocument/2006/relationships/image" Target="../media/image90.sv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9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0.png"/><Relationship Id="rId11" Type="http://schemas.openxmlformats.org/officeDocument/2006/relationships/image" Target="../media/image103.svg"/><Relationship Id="rId5" Type="http://schemas.openxmlformats.org/officeDocument/2006/relationships/image" Target="../media/image10.svg"/><Relationship Id="rId10" Type="http://schemas.openxmlformats.org/officeDocument/2006/relationships/image" Target="../media/image102.png"/><Relationship Id="rId4" Type="http://schemas.openxmlformats.org/officeDocument/2006/relationships/image" Target="../media/image9.png"/><Relationship Id="rId9" Type="http://schemas.openxmlformats.org/officeDocument/2006/relationships/image" Target="../media/image10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svg"/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svg"/><Relationship Id="rId5" Type="http://schemas.openxmlformats.org/officeDocument/2006/relationships/image" Target="../media/image109.png"/><Relationship Id="rId10" Type="http://schemas.openxmlformats.org/officeDocument/2006/relationships/image" Target="../media/image114.svg"/><Relationship Id="rId4" Type="http://schemas.openxmlformats.org/officeDocument/2006/relationships/image" Target="../media/image108.svg"/><Relationship Id="rId9" Type="http://schemas.openxmlformats.org/officeDocument/2006/relationships/image" Target="../media/image1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7.svg"/><Relationship Id="rId4" Type="http://schemas.openxmlformats.org/officeDocument/2006/relationships/image" Target="../media/image11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3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4.emf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e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7" Type="http://schemas.openxmlformats.org/officeDocument/2006/relationships/image" Target="../media/image14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1.svg"/><Relationship Id="rId5" Type="http://schemas.openxmlformats.org/officeDocument/2006/relationships/image" Target="../media/image140.png"/><Relationship Id="rId4" Type="http://schemas.openxmlformats.org/officeDocument/2006/relationships/image" Target="../media/image139.sv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7" Type="http://schemas.openxmlformats.org/officeDocument/2006/relationships/image" Target="../media/image148.e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147.png"/><Relationship Id="rId4" Type="http://schemas.openxmlformats.org/officeDocument/2006/relationships/image" Target="../media/image14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49.emf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svg"/><Relationship Id="rId13" Type="http://schemas.openxmlformats.org/officeDocument/2006/relationships/image" Target="../media/image160.png"/><Relationship Id="rId3" Type="http://schemas.openxmlformats.org/officeDocument/2006/relationships/image" Target="../media/image150.png"/><Relationship Id="rId7" Type="http://schemas.openxmlformats.org/officeDocument/2006/relationships/image" Target="../media/image154.png"/><Relationship Id="rId12" Type="http://schemas.openxmlformats.org/officeDocument/2006/relationships/image" Target="../media/image15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53.png"/><Relationship Id="rId11" Type="http://schemas.openxmlformats.org/officeDocument/2006/relationships/image" Target="../media/image158.svg"/><Relationship Id="rId5" Type="http://schemas.openxmlformats.org/officeDocument/2006/relationships/image" Target="../media/image152.svg"/><Relationship Id="rId15" Type="http://schemas.openxmlformats.org/officeDocument/2006/relationships/image" Target="../media/image162.png"/><Relationship Id="rId10" Type="http://schemas.openxmlformats.org/officeDocument/2006/relationships/image" Target="../media/image157.png"/><Relationship Id="rId4" Type="http://schemas.openxmlformats.org/officeDocument/2006/relationships/image" Target="../media/image151.png"/><Relationship Id="rId9" Type="http://schemas.openxmlformats.org/officeDocument/2006/relationships/image" Target="../media/image156.png"/><Relationship Id="rId14" Type="http://schemas.openxmlformats.org/officeDocument/2006/relationships/image" Target="../media/image161.sv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5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3.png"/><Relationship Id="rId5" Type="http://schemas.openxmlformats.org/officeDocument/2006/relationships/image" Target="../media/image172.png"/><Relationship Id="rId4" Type="http://schemas.openxmlformats.org/officeDocument/2006/relationships/image" Target="../media/image171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8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872978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Acute Stroke Management for Primary Care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89" y="4630110"/>
            <a:ext cx="7556421" cy="23987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Evidence-based protocols for frontline identification, assessment, and rapid intervention in acute stroke care</a:t>
            </a:r>
          </a:p>
          <a:p>
            <a:pPr marL="0" indent="0" algn="l">
              <a:lnSpc>
                <a:spcPts val="2850"/>
              </a:lnSpc>
              <a:buNone/>
            </a:pPr>
            <a:endParaRPr lang="en-US" sz="1750" dirty="0">
              <a:solidFill>
                <a:srgbClr val="CFCBBF"/>
              </a:solidFill>
              <a:latin typeface="Raleway" pitchFamily="34" charset="0"/>
            </a:endParaRPr>
          </a:p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</a:rPr>
              <a:t>Ross Based Protocols, because he’s the one talking</a:t>
            </a:r>
          </a:p>
          <a:p>
            <a:pPr marL="0" indent="0" algn="l">
              <a:lnSpc>
                <a:spcPts val="2850"/>
              </a:lnSpc>
              <a:buNone/>
            </a:pPr>
            <a:endParaRPr lang="en-US" sz="1750" dirty="0">
              <a:solidFill>
                <a:srgbClr val="CFCBBF"/>
              </a:solidFill>
              <a:latin typeface="Raleway" pitchFamily="34" charset="0"/>
            </a:endParaRPr>
          </a:p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</a:rPr>
              <a:t>Doesn’t this presentation look fancy?</a:t>
            </a:r>
            <a:endParaRPr lang="en-US" sz="1750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A444FB4-2BF1-3753-029C-06D2D87B26BD}"/>
              </a:ext>
            </a:extLst>
          </p:cNvPr>
          <p:cNvSpPr txBox="1"/>
          <p:nvPr/>
        </p:nvSpPr>
        <p:spPr>
          <a:xfrm>
            <a:off x="-1265382" y="780473"/>
            <a:ext cx="8612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Advice #6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CAE771-25E2-B3F1-EC77-AA2F8BEF601F}"/>
              </a:ext>
            </a:extLst>
          </p:cNvPr>
          <p:cNvSpPr txBox="1"/>
          <p:nvPr/>
        </p:nvSpPr>
        <p:spPr>
          <a:xfrm>
            <a:off x="1092200" y="2654457"/>
            <a:ext cx="4705927" cy="1234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8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Don’t argue.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8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Explain potential bad outcomes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AMA does not mean do no care.</a:t>
            </a:r>
            <a:endParaRPr lang="en-US" sz="18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Shoulder Shot Angry Patient Husband Scolding Stock Footage Video (100%  Royalty-free) 3411988433 | Shutterstock">
            <a:extLst>
              <a:ext uri="{FF2B5EF4-FFF2-40B4-BE49-F238E27FC236}">
                <a16:creationId xmlns:a16="http://schemas.microsoft.com/office/drawing/2014/main" id="{049753C0-14A9-4367-30E3-37DEDFE53E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344" y="257175"/>
            <a:ext cx="7908892" cy="4448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0675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252299" y="906304"/>
            <a:ext cx="5751195" cy="5491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300"/>
              </a:lnSpc>
              <a:buNone/>
            </a:pPr>
            <a:r>
              <a:rPr lang="en-US" sz="345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NIH Stroke Scale Overview</a:t>
            </a:r>
            <a:endParaRPr lang="en-US" sz="3450" dirty="0"/>
          </a:p>
        </p:txBody>
      </p:sp>
      <p:sp>
        <p:nvSpPr>
          <p:cNvPr id="3" name="Text 1"/>
          <p:cNvSpPr/>
          <p:nvPr/>
        </p:nvSpPr>
        <p:spPr>
          <a:xfrm>
            <a:off x="3052661" y="1554705"/>
            <a:ext cx="4095556" cy="2645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Structured Quantification Tool</a:t>
            </a:r>
            <a:endParaRPr lang="en-US" sz="2050" dirty="0"/>
          </a:p>
        </p:txBody>
      </p:sp>
      <p:sp>
        <p:nvSpPr>
          <p:cNvPr id="4" name="Text 2"/>
          <p:cNvSpPr/>
          <p:nvPr/>
        </p:nvSpPr>
        <p:spPr>
          <a:xfrm>
            <a:off x="222444" y="2185595"/>
            <a:ext cx="5928973" cy="8011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3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The NIHSS provides objective measurement of stroke severity, guiding treatment decisions and predicting outcomes. Score ranges from 0 (no deficits) to 42 (most severe).</a:t>
            </a:r>
            <a:endParaRPr lang="en-US" sz="1350" dirty="0"/>
          </a:p>
        </p:txBody>
      </p:sp>
      <p:sp>
        <p:nvSpPr>
          <p:cNvPr id="5" name="Text 3"/>
          <p:cNvSpPr/>
          <p:nvPr/>
        </p:nvSpPr>
        <p:spPr>
          <a:xfrm>
            <a:off x="1252299" y="3568077"/>
            <a:ext cx="4749810" cy="364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350" b="1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Key Components:</a:t>
            </a:r>
            <a:endParaRPr lang="en-US" sz="1350" dirty="0"/>
          </a:p>
        </p:txBody>
      </p:sp>
      <p:sp>
        <p:nvSpPr>
          <p:cNvPr id="6" name="Text 4"/>
          <p:cNvSpPr/>
          <p:nvPr/>
        </p:nvSpPr>
        <p:spPr>
          <a:xfrm>
            <a:off x="1252299" y="3932533"/>
            <a:ext cx="4749810" cy="25346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950"/>
              </a:lnSpc>
              <a:buSzPct val="100000"/>
              <a:buChar char="•"/>
            </a:pPr>
            <a:r>
              <a:rPr lang="en-US" sz="13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Level of consciousness (LOC)</a:t>
            </a:r>
            <a:endParaRPr lang="en-US" sz="1350" dirty="0"/>
          </a:p>
          <a:p>
            <a:pPr marL="342900" indent="-342900" algn="l">
              <a:lnSpc>
                <a:spcPts val="1950"/>
              </a:lnSpc>
              <a:buSzPct val="100000"/>
              <a:buChar char="•"/>
            </a:pPr>
            <a:r>
              <a:rPr lang="en-US" sz="13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Extraocular movements and gaze</a:t>
            </a:r>
            <a:endParaRPr lang="en-US" sz="1350" dirty="0"/>
          </a:p>
          <a:p>
            <a:pPr marL="342900" indent="-342900" algn="l">
              <a:lnSpc>
                <a:spcPts val="1950"/>
              </a:lnSpc>
              <a:buSzPct val="100000"/>
              <a:buChar char="•"/>
            </a:pPr>
            <a:r>
              <a:rPr lang="en-US" sz="13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Visual field testing</a:t>
            </a:r>
            <a:endParaRPr lang="en-US" sz="1350" dirty="0"/>
          </a:p>
          <a:p>
            <a:pPr marL="342900" indent="-342900" algn="l">
              <a:lnSpc>
                <a:spcPts val="1950"/>
              </a:lnSpc>
              <a:buSzPct val="100000"/>
              <a:buChar char="•"/>
            </a:pPr>
            <a:r>
              <a:rPr lang="en-US" sz="13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Motor strength (face, arms, legs)</a:t>
            </a:r>
            <a:endParaRPr lang="en-US" sz="1350" dirty="0"/>
          </a:p>
          <a:p>
            <a:pPr marL="342900" indent="-342900" algn="l">
              <a:lnSpc>
                <a:spcPts val="1950"/>
              </a:lnSpc>
              <a:buSzPct val="100000"/>
              <a:buChar char="•"/>
            </a:pPr>
            <a:r>
              <a:rPr lang="en-US" sz="13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Language and dysarthria</a:t>
            </a:r>
            <a:endParaRPr lang="en-US" sz="1350" dirty="0"/>
          </a:p>
          <a:p>
            <a:pPr marL="342900" indent="-342900" algn="l">
              <a:lnSpc>
                <a:spcPts val="1950"/>
              </a:lnSpc>
              <a:buSzPct val="100000"/>
              <a:buChar char="•"/>
            </a:pPr>
            <a:r>
              <a:rPr lang="en-US" sz="13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Sensory neglect</a:t>
            </a:r>
            <a:endParaRPr lang="en-US" sz="1350" dirty="0"/>
          </a:p>
        </p:txBody>
      </p:sp>
      <p:sp>
        <p:nvSpPr>
          <p:cNvPr id="7" name="Text 5"/>
          <p:cNvSpPr/>
          <p:nvPr/>
        </p:nvSpPr>
        <p:spPr>
          <a:xfrm>
            <a:off x="992908" y="6548447"/>
            <a:ext cx="5080001" cy="11716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Higher NIHSS scores correlate with worse functional outcomes and mortality. Scores ≥6 suggest LVO and eligibility for thrombectomy.</a:t>
            </a:r>
            <a:endParaRPr lang="en-US" dirty="0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8838" y="2294075"/>
            <a:ext cx="7731562" cy="4315182"/>
          </a:xfrm>
          <a:prstGeom prst="rect">
            <a:avLst/>
          </a:prstGeom>
        </p:spPr>
      </p:pic>
      <p:sp>
        <p:nvSpPr>
          <p:cNvPr id="9" name="Shape 6"/>
          <p:cNvSpPr/>
          <p:nvPr/>
        </p:nvSpPr>
        <p:spPr>
          <a:xfrm>
            <a:off x="6753049" y="7295883"/>
            <a:ext cx="7731562" cy="889040"/>
          </a:xfrm>
          <a:prstGeom prst="roundRect">
            <a:avLst>
              <a:gd name="adj" fmla="val 2965"/>
            </a:avLst>
          </a:prstGeom>
          <a:solidFill>
            <a:srgbClr val="443D09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8666" y="7544486"/>
            <a:ext cx="219551" cy="175617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7323835" y="7475787"/>
            <a:ext cx="6985159" cy="4988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350" b="1" dirty="0">
                <a:solidFill>
                  <a:srgbClr val="FFFFF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Documentation:</a:t>
            </a:r>
            <a:r>
              <a:rPr lang="en-US" sz="1350" dirty="0">
                <a:solidFill>
                  <a:srgbClr val="FFFFF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Document exact patient responses for legal clarity and accurate inter-rater reliability.</a:t>
            </a:r>
            <a:endParaRPr lang="en-US" sz="1350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42223" y="1022152"/>
            <a:ext cx="7859554" cy="11468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500"/>
              </a:lnSpc>
              <a:buNone/>
            </a:pPr>
            <a:r>
              <a:rPr lang="en-US" sz="360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Administering NIHSS: Practical Tips</a:t>
            </a:r>
            <a:endParaRPr lang="en-US" sz="3600" dirty="0"/>
          </a:p>
        </p:txBody>
      </p:sp>
      <p:sp>
        <p:nvSpPr>
          <p:cNvPr id="4" name="Shape 1"/>
          <p:cNvSpPr/>
          <p:nvPr/>
        </p:nvSpPr>
        <p:spPr>
          <a:xfrm>
            <a:off x="825698" y="2666762"/>
            <a:ext cx="183475" cy="998458"/>
          </a:xfrm>
          <a:prstGeom prst="roundRect">
            <a:avLst>
              <a:gd name="adj" fmla="val 15002"/>
            </a:avLst>
          </a:prstGeom>
          <a:solidFill>
            <a:srgbClr val="3A3B3C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Shape 2"/>
          <p:cNvSpPr/>
          <p:nvPr/>
        </p:nvSpPr>
        <p:spPr>
          <a:xfrm>
            <a:off x="642223" y="2546390"/>
            <a:ext cx="550426" cy="550426"/>
          </a:xfrm>
          <a:prstGeom prst="roundRect">
            <a:avLst>
              <a:gd name="adj" fmla="val 83063"/>
            </a:avLst>
          </a:prstGeom>
          <a:solidFill>
            <a:srgbClr val="3A3B3C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9859" y="2684026"/>
            <a:ext cx="275153" cy="275153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341001" y="2575084"/>
            <a:ext cx="3192780" cy="2867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Standardized Administration</a:t>
            </a:r>
            <a:endParaRPr lang="en-US" sz="1800" dirty="0"/>
          </a:p>
        </p:txBody>
      </p:sp>
      <p:sp>
        <p:nvSpPr>
          <p:cNvPr id="8" name="Text 4"/>
          <p:cNvSpPr/>
          <p:nvPr/>
        </p:nvSpPr>
        <p:spPr>
          <a:xfrm>
            <a:off x="1341001" y="2950845"/>
            <a:ext cx="7160776" cy="5310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4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Follow exact item order. Allow no coaching or hints. Document verbatim responses for aphasia assessment.</a:t>
            </a:r>
            <a:endParaRPr lang="en-US" sz="1400" dirty="0"/>
          </a:p>
        </p:txBody>
      </p:sp>
      <p:sp>
        <p:nvSpPr>
          <p:cNvPr id="9" name="Shape 5"/>
          <p:cNvSpPr/>
          <p:nvPr/>
        </p:nvSpPr>
        <p:spPr>
          <a:xfrm>
            <a:off x="1100852" y="4088844"/>
            <a:ext cx="183475" cy="998458"/>
          </a:xfrm>
          <a:prstGeom prst="roundRect">
            <a:avLst>
              <a:gd name="adj" fmla="val 15002"/>
            </a:avLst>
          </a:prstGeom>
          <a:solidFill>
            <a:srgbClr val="3A3B3C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" name="Shape 6"/>
          <p:cNvSpPr/>
          <p:nvPr/>
        </p:nvSpPr>
        <p:spPr>
          <a:xfrm>
            <a:off x="917377" y="3968472"/>
            <a:ext cx="550426" cy="550426"/>
          </a:xfrm>
          <a:prstGeom prst="roundRect">
            <a:avLst>
              <a:gd name="adj" fmla="val 83063"/>
            </a:avLst>
          </a:prstGeom>
          <a:solidFill>
            <a:srgbClr val="3A3B3C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55013" y="4106108"/>
            <a:ext cx="275153" cy="275153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1616154" y="3997166"/>
            <a:ext cx="2503527" cy="2867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Avoid Common Pitfalls</a:t>
            </a:r>
            <a:endParaRPr lang="en-US" sz="1800" dirty="0"/>
          </a:p>
        </p:txBody>
      </p:sp>
      <p:sp>
        <p:nvSpPr>
          <p:cNvPr id="13" name="Text 8"/>
          <p:cNvSpPr/>
          <p:nvPr/>
        </p:nvSpPr>
        <p:spPr>
          <a:xfrm>
            <a:off x="1616154" y="4372928"/>
            <a:ext cx="6885623" cy="5310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4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Distinguish aphasia (language comprehension deficit) from dysarthria (motor speech impairment). Misclassification affects score.</a:t>
            </a:r>
            <a:endParaRPr lang="en-US" sz="1400" dirty="0"/>
          </a:p>
        </p:txBody>
      </p:sp>
      <p:sp>
        <p:nvSpPr>
          <p:cNvPr id="14" name="Shape 9"/>
          <p:cNvSpPr/>
          <p:nvPr/>
        </p:nvSpPr>
        <p:spPr>
          <a:xfrm>
            <a:off x="1376124" y="5510927"/>
            <a:ext cx="183475" cy="998458"/>
          </a:xfrm>
          <a:prstGeom prst="roundRect">
            <a:avLst>
              <a:gd name="adj" fmla="val 15002"/>
            </a:avLst>
          </a:prstGeom>
          <a:solidFill>
            <a:srgbClr val="3A3B3C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5" name="Shape 10"/>
          <p:cNvSpPr/>
          <p:nvPr/>
        </p:nvSpPr>
        <p:spPr>
          <a:xfrm>
            <a:off x="1192649" y="5390555"/>
            <a:ext cx="550426" cy="550426"/>
          </a:xfrm>
          <a:prstGeom prst="roundRect">
            <a:avLst>
              <a:gd name="adj" fmla="val 83063"/>
            </a:avLst>
          </a:prstGeom>
          <a:solidFill>
            <a:srgbClr val="3A3B3C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6" name="Image 3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330285" y="5528191"/>
            <a:ext cx="275153" cy="275153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1891427" y="5419249"/>
            <a:ext cx="2295763" cy="2867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Posterior Circulation</a:t>
            </a:r>
            <a:endParaRPr lang="en-US" sz="1800" dirty="0"/>
          </a:p>
        </p:txBody>
      </p:sp>
      <p:sp>
        <p:nvSpPr>
          <p:cNvPr id="18" name="Text 12"/>
          <p:cNvSpPr/>
          <p:nvPr/>
        </p:nvSpPr>
        <p:spPr>
          <a:xfrm>
            <a:off x="1891427" y="5795010"/>
            <a:ext cx="6610350" cy="5310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4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Vertigo, ataxia, and diplopia may occur without hemiparesis. Screen cranial nerves systematically for subtle deficits.</a:t>
            </a:r>
            <a:endParaRPr lang="en-US" sz="1400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2" grpId="0" animBg="1"/>
      <p:bldP spid="13" grpId="0" animBg="1"/>
      <p:bldP spid="17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636151"/>
            <a:ext cx="632233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Level of Consciousness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1685092"/>
            <a:ext cx="7556421" cy="1306949"/>
          </a:xfrm>
          <a:prstGeom prst="roundRect">
            <a:avLst>
              <a:gd name="adj" fmla="val 2603"/>
            </a:avLst>
          </a:prstGeom>
          <a:solidFill>
            <a:srgbClr val="3A3B3C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1020604" y="191190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0 - Alert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20604" y="2402324"/>
            <a:ext cx="710279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Keenly responsive to environment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793790" y="3218855"/>
            <a:ext cx="7556421" cy="1306949"/>
          </a:xfrm>
          <a:prstGeom prst="roundRect">
            <a:avLst>
              <a:gd name="adj" fmla="val 2603"/>
            </a:avLst>
          </a:prstGeom>
          <a:solidFill>
            <a:srgbClr val="3A3B3C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Text 5"/>
          <p:cNvSpPr/>
          <p:nvPr/>
        </p:nvSpPr>
        <p:spPr>
          <a:xfrm>
            <a:off x="1020604" y="344566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1 - Arousable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020604" y="3936087"/>
            <a:ext cx="710279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Responds to minor stimulation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793790" y="4752618"/>
            <a:ext cx="7556421" cy="1306949"/>
          </a:xfrm>
          <a:prstGeom prst="roundRect">
            <a:avLst>
              <a:gd name="adj" fmla="val 2603"/>
            </a:avLst>
          </a:prstGeom>
          <a:solidFill>
            <a:srgbClr val="3A3B3C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Text 8"/>
          <p:cNvSpPr/>
          <p:nvPr/>
        </p:nvSpPr>
        <p:spPr>
          <a:xfrm>
            <a:off x="1020604" y="497943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2 - Obtunded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1020604" y="5469850"/>
            <a:ext cx="710279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Requires strong stimulation</a:t>
            </a:r>
            <a:endParaRPr lang="en-US" sz="1750" dirty="0"/>
          </a:p>
        </p:txBody>
      </p:sp>
      <p:sp>
        <p:nvSpPr>
          <p:cNvPr id="13" name="Shape 10"/>
          <p:cNvSpPr/>
          <p:nvPr/>
        </p:nvSpPr>
        <p:spPr>
          <a:xfrm>
            <a:off x="793790" y="6286381"/>
            <a:ext cx="7556421" cy="1306949"/>
          </a:xfrm>
          <a:prstGeom prst="roundRect">
            <a:avLst>
              <a:gd name="adj" fmla="val 2603"/>
            </a:avLst>
          </a:prstGeom>
          <a:solidFill>
            <a:srgbClr val="3A3B3C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4" name="Text 11"/>
          <p:cNvSpPr/>
          <p:nvPr/>
        </p:nvSpPr>
        <p:spPr>
          <a:xfrm>
            <a:off x="1020604" y="651319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3 - Unresponsive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1020604" y="7003613"/>
            <a:ext cx="710279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Only reflex movements present</a:t>
            </a:r>
            <a:endParaRPr lang="en-US" sz="1750" dirty="0"/>
          </a:p>
        </p:txBody>
      </p:sp>
    </p:spTree>
    <p:extLst>
      <p:ext uri="{BB962C8B-B14F-4D97-AF65-F5344CB8AC3E}">
        <p14:creationId xmlns:p14="http://schemas.microsoft.com/office/powerpoint/2010/main" val="28062386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10">
            <a:extLst>
              <a:ext uri="{FF2B5EF4-FFF2-40B4-BE49-F238E27FC236}">
                <a16:creationId xmlns:a16="http://schemas.microsoft.com/office/drawing/2014/main" id="{6779CDDD-E645-03DD-8BEF-E2F4A6BE1345}"/>
              </a:ext>
            </a:extLst>
          </p:cNvPr>
          <p:cNvSpPr/>
          <p:nvPr/>
        </p:nvSpPr>
        <p:spPr>
          <a:xfrm>
            <a:off x="9507387" y="6484977"/>
            <a:ext cx="2614428" cy="1126212"/>
          </a:xfrm>
          <a:prstGeom prst="roundRect">
            <a:avLst>
              <a:gd name="adj" fmla="val 2603"/>
            </a:avLst>
          </a:prstGeom>
          <a:solidFill>
            <a:srgbClr val="3A3B3C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9" name="Shape 10">
            <a:extLst>
              <a:ext uri="{FF2B5EF4-FFF2-40B4-BE49-F238E27FC236}">
                <a16:creationId xmlns:a16="http://schemas.microsoft.com/office/drawing/2014/main" id="{3134F0BF-A3ED-E1B0-1B68-A9D31C1F5C99}"/>
              </a:ext>
            </a:extLst>
          </p:cNvPr>
          <p:cNvSpPr/>
          <p:nvPr/>
        </p:nvSpPr>
        <p:spPr>
          <a:xfrm>
            <a:off x="5122893" y="6504944"/>
            <a:ext cx="2614428" cy="1126212"/>
          </a:xfrm>
          <a:prstGeom prst="roundRect">
            <a:avLst>
              <a:gd name="adj" fmla="val 2603"/>
            </a:avLst>
          </a:prstGeom>
          <a:solidFill>
            <a:srgbClr val="3A3B3C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8" name="Shape 10">
            <a:extLst>
              <a:ext uri="{FF2B5EF4-FFF2-40B4-BE49-F238E27FC236}">
                <a16:creationId xmlns:a16="http://schemas.microsoft.com/office/drawing/2014/main" id="{307F5B0D-6B7C-46C4-0EE7-CDB3B9402C17}"/>
              </a:ext>
            </a:extLst>
          </p:cNvPr>
          <p:cNvSpPr/>
          <p:nvPr/>
        </p:nvSpPr>
        <p:spPr>
          <a:xfrm>
            <a:off x="793791" y="6467118"/>
            <a:ext cx="2614428" cy="1126212"/>
          </a:xfrm>
          <a:prstGeom prst="roundRect">
            <a:avLst>
              <a:gd name="adj" fmla="val 2603"/>
            </a:avLst>
          </a:prstGeom>
          <a:solidFill>
            <a:srgbClr val="3A3B3C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" name="Text 0"/>
          <p:cNvSpPr/>
          <p:nvPr/>
        </p:nvSpPr>
        <p:spPr>
          <a:xfrm>
            <a:off x="853083" y="528518"/>
            <a:ext cx="4682609" cy="5853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00"/>
              </a:lnSpc>
              <a:buNone/>
            </a:pPr>
            <a:r>
              <a:rPr lang="en-US" sz="365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LOC Questions</a:t>
            </a:r>
            <a:endParaRPr lang="en-US" sz="36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083" y="1538407"/>
            <a:ext cx="8240792" cy="459950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558457" y="3193375"/>
            <a:ext cx="2341245" cy="2925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0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Testing Procedure</a:t>
            </a:r>
            <a:endParaRPr lang="en-US" sz="1800" dirty="0"/>
          </a:p>
        </p:txBody>
      </p:sp>
      <p:sp>
        <p:nvSpPr>
          <p:cNvPr id="5" name="Text 2"/>
          <p:cNvSpPr/>
          <p:nvPr/>
        </p:nvSpPr>
        <p:spPr>
          <a:xfrm>
            <a:off x="9558457" y="3640574"/>
            <a:ext cx="4226362" cy="8204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20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What month is it?</a:t>
            </a:r>
          </a:p>
          <a:p>
            <a:pPr marL="0" indent="0" algn="l">
              <a:lnSpc>
                <a:spcPts val="2150"/>
              </a:lnSpc>
              <a:buNone/>
            </a:pPr>
            <a:endParaRPr lang="en-US" sz="2000" dirty="0">
              <a:solidFill>
                <a:srgbClr val="CFCBBF"/>
              </a:solidFill>
              <a:latin typeface="Raleway" pitchFamily="34" charset="0"/>
            </a:endParaRPr>
          </a:p>
          <a:p>
            <a:pPr marL="0" indent="0" algn="l">
              <a:lnSpc>
                <a:spcPts val="2150"/>
              </a:lnSpc>
              <a:buNone/>
            </a:pPr>
            <a:r>
              <a:rPr lang="en-US" sz="2000" dirty="0">
                <a:solidFill>
                  <a:srgbClr val="CFCBBF"/>
                </a:solidFill>
                <a:latin typeface="Raleway" pitchFamily="34" charset="0"/>
              </a:rPr>
              <a:t>How old are you?</a:t>
            </a:r>
            <a:endParaRPr lang="en-US" sz="2000" dirty="0"/>
          </a:p>
        </p:txBody>
      </p:sp>
      <p:sp>
        <p:nvSpPr>
          <p:cNvPr id="6" name="Text 3"/>
          <p:cNvSpPr/>
          <p:nvPr/>
        </p:nvSpPr>
        <p:spPr>
          <a:xfrm>
            <a:off x="853083" y="6467118"/>
            <a:ext cx="187285" cy="2340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450" dirty="0">
                <a:solidFill>
                  <a:srgbClr val="CFCBBF"/>
                </a:solidFill>
                <a:latin typeface="Prata Light" pitchFamily="34" charset="0"/>
                <a:ea typeface="Prata Light" pitchFamily="34" charset="-122"/>
                <a:cs typeface="Prata Light" pitchFamily="34" charset="-120"/>
              </a:rPr>
              <a:t>01</a:t>
            </a:r>
            <a:endParaRPr lang="en-US" sz="14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083" y="6762512"/>
            <a:ext cx="4204930" cy="22860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853083" y="6901815"/>
            <a:ext cx="2341245" cy="2925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Both Correct</a:t>
            </a:r>
            <a:endParaRPr lang="en-US" sz="1800" dirty="0"/>
          </a:p>
        </p:txBody>
      </p:sp>
      <p:sp>
        <p:nvSpPr>
          <p:cNvPr id="9" name="Text 5"/>
          <p:cNvSpPr/>
          <p:nvPr/>
        </p:nvSpPr>
        <p:spPr>
          <a:xfrm>
            <a:off x="853083" y="7287101"/>
            <a:ext cx="4204930" cy="2734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4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Score: 0</a:t>
            </a:r>
            <a:endParaRPr lang="en-US" sz="1450" dirty="0"/>
          </a:p>
        </p:txBody>
      </p:sp>
      <p:sp>
        <p:nvSpPr>
          <p:cNvPr id="10" name="Text 6"/>
          <p:cNvSpPr/>
          <p:nvPr/>
        </p:nvSpPr>
        <p:spPr>
          <a:xfrm>
            <a:off x="5212675" y="6467118"/>
            <a:ext cx="187285" cy="2340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450" dirty="0">
                <a:solidFill>
                  <a:srgbClr val="CFCBBF"/>
                </a:solidFill>
                <a:latin typeface="Prata Light" pitchFamily="34" charset="0"/>
                <a:ea typeface="Prata Light" pitchFamily="34" charset="-122"/>
                <a:cs typeface="Prata Light" pitchFamily="34" charset="-120"/>
              </a:rPr>
              <a:t>02</a:t>
            </a:r>
            <a:endParaRPr lang="en-US" sz="1450" dirty="0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2675" y="6762512"/>
            <a:ext cx="4204930" cy="22860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5212675" y="6901815"/>
            <a:ext cx="2341245" cy="2925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One Correct</a:t>
            </a:r>
            <a:endParaRPr lang="en-US" sz="1800" dirty="0"/>
          </a:p>
        </p:txBody>
      </p:sp>
      <p:sp>
        <p:nvSpPr>
          <p:cNvPr id="13" name="Text 8"/>
          <p:cNvSpPr/>
          <p:nvPr/>
        </p:nvSpPr>
        <p:spPr>
          <a:xfrm>
            <a:off x="5212675" y="7287101"/>
            <a:ext cx="4204930" cy="2734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4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Score: 1</a:t>
            </a:r>
            <a:endParaRPr lang="en-US" sz="1450" dirty="0"/>
          </a:p>
        </p:txBody>
      </p:sp>
      <p:sp>
        <p:nvSpPr>
          <p:cNvPr id="14" name="Text 9"/>
          <p:cNvSpPr/>
          <p:nvPr/>
        </p:nvSpPr>
        <p:spPr>
          <a:xfrm>
            <a:off x="9572268" y="6467118"/>
            <a:ext cx="187285" cy="2340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450" dirty="0">
                <a:solidFill>
                  <a:srgbClr val="CFCBBF"/>
                </a:solidFill>
                <a:latin typeface="Prata Light" pitchFamily="34" charset="0"/>
                <a:ea typeface="Prata Light" pitchFamily="34" charset="-122"/>
                <a:cs typeface="Prata Light" pitchFamily="34" charset="-120"/>
              </a:rPr>
              <a:t>03</a:t>
            </a:r>
            <a:endParaRPr lang="en-US" sz="1450" dirty="0"/>
          </a:p>
        </p:txBody>
      </p:sp>
      <p:pic>
        <p:nvPicPr>
          <p:cNvPr id="15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2268" y="6762512"/>
            <a:ext cx="4204930" cy="22860"/>
          </a:xfrm>
          <a:prstGeom prst="rect">
            <a:avLst/>
          </a:prstGeom>
        </p:spPr>
      </p:pic>
      <p:sp>
        <p:nvSpPr>
          <p:cNvPr id="16" name="Text 10"/>
          <p:cNvSpPr/>
          <p:nvPr/>
        </p:nvSpPr>
        <p:spPr>
          <a:xfrm>
            <a:off x="9572268" y="6901815"/>
            <a:ext cx="2341245" cy="2925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Neither Correct</a:t>
            </a:r>
            <a:endParaRPr lang="en-US" sz="1800" dirty="0"/>
          </a:p>
        </p:txBody>
      </p:sp>
      <p:sp>
        <p:nvSpPr>
          <p:cNvPr id="17" name="Text 11"/>
          <p:cNvSpPr/>
          <p:nvPr/>
        </p:nvSpPr>
        <p:spPr>
          <a:xfrm>
            <a:off x="9572268" y="7287101"/>
            <a:ext cx="4204930" cy="2734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4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Score: 2</a:t>
            </a:r>
            <a:endParaRPr lang="en-US" sz="1450" dirty="0"/>
          </a:p>
        </p:txBody>
      </p:sp>
    </p:spTree>
    <p:extLst>
      <p:ext uri="{BB962C8B-B14F-4D97-AF65-F5344CB8AC3E}">
        <p14:creationId xmlns:p14="http://schemas.microsoft.com/office/powerpoint/2010/main" val="34734723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80918" y="629245"/>
            <a:ext cx="4864418" cy="6080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50"/>
              </a:lnSpc>
              <a:buNone/>
            </a:pPr>
            <a:r>
              <a:rPr lang="en-US" sz="380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LOC Commands</a:t>
            </a:r>
            <a:endParaRPr lang="en-US" sz="38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918" y="1487567"/>
            <a:ext cx="972860" cy="1167408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820585" y="1682115"/>
            <a:ext cx="2432209" cy="3039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Open/Close Eyes</a:t>
            </a:r>
            <a:endParaRPr lang="en-US" sz="1900" dirty="0"/>
          </a:p>
        </p:txBody>
      </p:sp>
      <p:sp>
        <p:nvSpPr>
          <p:cNvPr id="6" name="Text 2"/>
          <p:cNvSpPr/>
          <p:nvPr/>
        </p:nvSpPr>
        <p:spPr>
          <a:xfrm>
            <a:off x="1820585" y="2086213"/>
            <a:ext cx="6642497" cy="2890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5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Test voluntary movement</a:t>
            </a:r>
            <a:endParaRPr lang="en-US" sz="15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918" y="2654975"/>
            <a:ext cx="972860" cy="1167408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820585" y="2849523"/>
            <a:ext cx="2432209" cy="3039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Grip/Release Hand</a:t>
            </a:r>
            <a:endParaRPr lang="en-US" sz="1900" dirty="0"/>
          </a:p>
        </p:txBody>
      </p:sp>
      <p:sp>
        <p:nvSpPr>
          <p:cNvPr id="9" name="Text 4"/>
          <p:cNvSpPr/>
          <p:nvPr/>
        </p:nvSpPr>
        <p:spPr>
          <a:xfrm>
            <a:off x="1820585" y="3253621"/>
            <a:ext cx="6642497" cy="2890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5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Assess motor response</a:t>
            </a:r>
            <a:endParaRPr lang="en-US" sz="15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0918" y="3822383"/>
            <a:ext cx="972860" cy="1167408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820585" y="4016931"/>
            <a:ext cx="2595205" cy="3039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Evaluate Performance</a:t>
            </a:r>
            <a:endParaRPr lang="en-US" sz="1900" dirty="0"/>
          </a:p>
        </p:txBody>
      </p:sp>
      <p:sp>
        <p:nvSpPr>
          <p:cNvPr id="12" name="Text 6"/>
          <p:cNvSpPr/>
          <p:nvPr/>
        </p:nvSpPr>
        <p:spPr>
          <a:xfrm>
            <a:off x="1820585" y="4421029"/>
            <a:ext cx="6642497" cy="2890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5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Score first attempt only</a:t>
            </a:r>
            <a:endParaRPr lang="en-US" sz="1500" dirty="0"/>
          </a:p>
        </p:txBody>
      </p:sp>
      <p:sp>
        <p:nvSpPr>
          <p:cNvPr id="13" name="Shape 7"/>
          <p:cNvSpPr/>
          <p:nvPr/>
        </p:nvSpPr>
        <p:spPr>
          <a:xfrm>
            <a:off x="680918" y="5177552"/>
            <a:ext cx="3807619" cy="1127998"/>
          </a:xfrm>
          <a:prstGeom prst="roundRect">
            <a:avLst>
              <a:gd name="adj" fmla="val 2587"/>
            </a:avLst>
          </a:prstGeom>
          <a:solidFill>
            <a:srgbClr val="1B1C1D"/>
          </a:solidFill>
          <a:ln w="22860">
            <a:solidFill>
              <a:srgbClr val="53545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4" name="Text 8"/>
          <p:cNvSpPr/>
          <p:nvPr/>
        </p:nvSpPr>
        <p:spPr>
          <a:xfrm>
            <a:off x="898327" y="5394960"/>
            <a:ext cx="2432209" cy="3039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0 - Both Tasks</a:t>
            </a:r>
            <a:endParaRPr lang="en-US" sz="1900" dirty="0"/>
          </a:p>
        </p:txBody>
      </p:sp>
      <p:sp>
        <p:nvSpPr>
          <p:cNvPr id="15" name="Text 9"/>
          <p:cNvSpPr/>
          <p:nvPr/>
        </p:nvSpPr>
        <p:spPr>
          <a:xfrm>
            <a:off x="898327" y="5799058"/>
            <a:ext cx="3372803" cy="2890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5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Performs both correctly</a:t>
            </a:r>
            <a:endParaRPr lang="en-US" sz="1500" dirty="0"/>
          </a:p>
        </p:txBody>
      </p:sp>
      <p:sp>
        <p:nvSpPr>
          <p:cNvPr id="16" name="Shape 10"/>
          <p:cNvSpPr/>
          <p:nvPr/>
        </p:nvSpPr>
        <p:spPr>
          <a:xfrm>
            <a:off x="4655344" y="5177552"/>
            <a:ext cx="3807738" cy="1127998"/>
          </a:xfrm>
          <a:prstGeom prst="roundRect">
            <a:avLst>
              <a:gd name="adj" fmla="val 2587"/>
            </a:avLst>
          </a:prstGeom>
          <a:solidFill>
            <a:srgbClr val="1B1C1D"/>
          </a:solidFill>
          <a:ln w="22860">
            <a:solidFill>
              <a:srgbClr val="53545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7" name="Text 11"/>
          <p:cNvSpPr/>
          <p:nvPr/>
        </p:nvSpPr>
        <p:spPr>
          <a:xfrm>
            <a:off x="4872752" y="5394960"/>
            <a:ext cx="2432209" cy="3039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1 - One Task</a:t>
            </a:r>
            <a:endParaRPr lang="en-US" sz="1900" dirty="0"/>
          </a:p>
        </p:txBody>
      </p:sp>
      <p:sp>
        <p:nvSpPr>
          <p:cNvPr id="18" name="Text 12"/>
          <p:cNvSpPr/>
          <p:nvPr/>
        </p:nvSpPr>
        <p:spPr>
          <a:xfrm>
            <a:off x="4872752" y="5799058"/>
            <a:ext cx="3372922" cy="2890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5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Performs one correctly</a:t>
            </a:r>
            <a:endParaRPr lang="en-US" sz="1500" dirty="0"/>
          </a:p>
        </p:txBody>
      </p:sp>
      <p:sp>
        <p:nvSpPr>
          <p:cNvPr id="19" name="Shape 13"/>
          <p:cNvSpPr/>
          <p:nvPr/>
        </p:nvSpPr>
        <p:spPr>
          <a:xfrm>
            <a:off x="680918" y="6472357"/>
            <a:ext cx="7782163" cy="1127998"/>
          </a:xfrm>
          <a:prstGeom prst="roundRect">
            <a:avLst>
              <a:gd name="adj" fmla="val 2587"/>
            </a:avLst>
          </a:prstGeom>
          <a:solidFill>
            <a:srgbClr val="1B1C1D"/>
          </a:solidFill>
          <a:ln w="22860">
            <a:solidFill>
              <a:srgbClr val="53545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0" name="Text 14"/>
          <p:cNvSpPr/>
          <p:nvPr/>
        </p:nvSpPr>
        <p:spPr>
          <a:xfrm>
            <a:off x="898327" y="6689765"/>
            <a:ext cx="2432209" cy="3039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2 - Neither Task</a:t>
            </a:r>
            <a:endParaRPr lang="en-US" sz="1900" dirty="0"/>
          </a:p>
        </p:txBody>
      </p:sp>
      <p:sp>
        <p:nvSpPr>
          <p:cNvPr id="21" name="Text 15"/>
          <p:cNvSpPr/>
          <p:nvPr/>
        </p:nvSpPr>
        <p:spPr>
          <a:xfrm>
            <a:off x="898327" y="7093863"/>
            <a:ext cx="7347347" cy="2890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5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Performs neither correctly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17855557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  <p:bldP spid="11" grpId="0" animBg="1"/>
      <p:bldP spid="12" grpId="0" animBg="1"/>
      <p:bldP spid="14" grpId="0" animBg="1"/>
      <p:bldP spid="15" grpId="0" animBg="1"/>
      <p:bldP spid="17" grpId="0" animBg="1"/>
      <p:bldP spid="18" grpId="0" animBg="1"/>
      <p:bldP spid="20" grpId="0" animBg="1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201936" y="498634"/>
            <a:ext cx="4429839" cy="5537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350"/>
              </a:lnSpc>
              <a:buNone/>
            </a:pPr>
            <a:r>
              <a:rPr lang="en-US" sz="345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Best Gaze</a:t>
            </a:r>
            <a:endParaRPr lang="en-US" sz="3450" dirty="0"/>
          </a:p>
        </p:txBody>
      </p:sp>
      <p:sp>
        <p:nvSpPr>
          <p:cNvPr id="3" name="Text 1"/>
          <p:cNvSpPr/>
          <p:nvPr/>
        </p:nvSpPr>
        <p:spPr>
          <a:xfrm>
            <a:off x="1201935" y="2148086"/>
            <a:ext cx="4630829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240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Horizontal Eye Movements</a:t>
            </a:r>
            <a:endParaRPr lang="en-US" sz="2400" dirty="0"/>
          </a:p>
        </p:txBody>
      </p:sp>
      <p:sp>
        <p:nvSpPr>
          <p:cNvPr id="4" name="Text 2"/>
          <p:cNvSpPr/>
          <p:nvPr/>
        </p:nvSpPr>
        <p:spPr>
          <a:xfrm>
            <a:off x="1201936" y="3246582"/>
            <a:ext cx="7845082" cy="24753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95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Look for a googly eye.</a:t>
            </a:r>
          </a:p>
          <a:p>
            <a:pPr marL="342900" indent="-342900" algn="l">
              <a:lnSpc>
                <a:spcPts val="1950"/>
              </a:lnSpc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CFCBBF"/>
              </a:solidFill>
              <a:latin typeface="Raleway" pitchFamily="34" charset="0"/>
              <a:ea typeface="Raleway" pitchFamily="34" charset="-122"/>
              <a:cs typeface="Raleway" pitchFamily="34" charset="-120"/>
            </a:endParaRPr>
          </a:p>
          <a:p>
            <a:pPr marL="342900" indent="-342900" algn="l">
              <a:lnSpc>
                <a:spcPts val="1950"/>
              </a:lnSpc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CFCBBF"/>
              </a:solidFill>
              <a:latin typeface="Raleway" pitchFamily="34" charset="0"/>
              <a:ea typeface="Raleway" pitchFamily="34" charset="-122"/>
              <a:cs typeface="Raleway" pitchFamily="34" charset="-120"/>
            </a:endParaRPr>
          </a:p>
          <a:p>
            <a:pPr marL="342900" indent="-342900" algn="l">
              <a:lnSpc>
                <a:spcPts val="195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“Partial” is a googly eye they can fix when they try. </a:t>
            </a:r>
          </a:p>
          <a:p>
            <a:pPr marL="342900" indent="-342900" algn="l">
              <a:lnSpc>
                <a:spcPts val="1950"/>
              </a:lnSpc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CFCBBF"/>
              </a:solidFill>
              <a:latin typeface="Raleway" pitchFamily="34" charset="0"/>
              <a:ea typeface="Raleway" pitchFamily="34" charset="-122"/>
              <a:cs typeface="Raleway" pitchFamily="34" charset="-120"/>
            </a:endParaRPr>
          </a:p>
          <a:p>
            <a:pPr marL="342900" indent="-342900" algn="l">
              <a:lnSpc>
                <a:spcPts val="1950"/>
              </a:lnSpc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CFCBBF"/>
              </a:solidFill>
              <a:latin typeface="Raleway" pitchFamily="34" charset="0"/>
              <a:ea typeface="Raleway" pitchFamily="34" charset="-122"/>
              <a:cs typeface="Raleway" pitchFamily="34" charset="-120"/>
            </a:endParaRPr>
          </a:p>
          <a:p>
            <a:pPr marL="342900" indent="-342900" algn="l">
              <a:lnSpc>
                <a:spcPts val="195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Forced deviation is a persistent googly eye.</a:t>
            </a:r>
            <a:endParaRPr lang="en-US" sz="24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7727" y="1415534"/>
            <a:ext cx="3998357" cy="5331143"/>
          </a:xfrm>
          <a:prstGeom prst="rect">
            <a:avLst/>
          </a:prstGeom>
        </p:spPr>
      </p:pic>
      <p:sp>
        <p:nvSpPr>
          <p:cNvPr id="6" name="Shape 3"/>
          <p:cNvSpPr/>
          <p:nvPr/>
        </p:nvSpPr>
        <p:spPr>
          <a:xfrm>
            <a:off x="1201936" y="7057906"/>
            <a:ext cx="398621" cy="398621"/>
          </a:xfrm>
          <a:prstGeom prst="roundRect">
            <a:avLst>
              <a:gd name="adj" fmla="val 6668"/>
            </a:avLst>
          </a:prstGeom>
          <a:solidFill>
            <a:srgbClr val="3A3B3C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Text 4"/>
          <p:cNvSpPr/>
          <p:nvPr/>
        </p:nvSpPr>
        <p:spPr>
          <a:xfrm>
            <a:off x="1738908" y="7118747"/>
            <a:ext cx="2214920" cy="2768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Normal</a:t>
            </a:r>
            <a:endParaRPr lang="en-US" sz="1700" dirty="0"/>
          </a:p>
        </p:txBody>
      </p:sp>
      <p:sp>
        <p:nvSpPr>
          <p:cNvPr id="8" name="Text 5"/>
          <p:cNvSpPr/>
          <p:nvPr/>
        </p:nvSpPr>
        <p:spPr>
          <a:xfrm>
            <a:off x="1738908" y="7478554"/>
            <a:ext cx="3423166" cy="2524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3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Score: 0</a:t>
            </a:r>
            <a:endParaRPr lang="en-US" sz="1350" dirty="0"/>
          </a:p>
        </p:txBody>
      </p:sp>
      <p:sp>
        <p:nvSpPr>
          <p:cNvPr id="9" name="Shape 6"/>
          <p:cNvSpPr/>
          <p:nvPr/>
        </p:nvSpPr>
        <p:spPr>
          <a:xfrm>
            <a:off x="5335072" y="7057906"/>
            <a:ext cx="398621" cy="398621"/>
          </a:xfrm>
          <a:prstGeom prst="roundRect">
            <a:avLst>
              <a:gd name="adj" fmla="val 6668"/>
            </a:avLst>
          </a:prstGeom>
          <a:solidFill>
            <a:srgbClr val="3A3B3C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" name="Text 7"/>
          <p:cNvSpPr/>
          <p:nvPr/>
        </p:nvSpPr>
        <p:spPr>
          <a:xfrm>
            <a:off x="5872043" y="7118747"/>
            <a:ext cx="2214920" cy="2768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Partial Gaze Palsy</a:t>
            </a:r>
            <a:endParaRPr lang="en-US" sz="1700" dirty="0"/>
          </a:p>
        </p:txBody>
      </p:sp>
      <p:sp>
        <p:nvSpPr>
          <p:cNvPr id="11" name="Text 8"/>
          <p:cNvSpPr/>
          <p:nvPr/>
        </p:nvSpPr>
        <p:spPr>
          <a:xfrm>
            <a:off x="5872043" y="7478554"/>
            <a:ext cx="3423166" cy="2524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3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Score: 1</a:t>
            </a:r>
            <a:endParaRPr lang="en-US" sz="1350" dirty="0"/>
          </a:p>
        </p:txBody>
      </p:sp>
      <p:sp>
        <p:nvSpPr>
          <p:cNvPr id="12" name="Shape 9"/>
          <p:cNvSpPr/>
          <p:nvPr/>
        </p:nvSpPr>
        <p:spPr>
          <a:xfrm>
            <a:off x="9468207" y="7057906"/>
            <a:ext cx="398621" cy="398621"/>
          </a:xfrm>
          <a:prstGeom prst="roundRect">
            <a:avLst>
              <a:gd name="adj" fmla="val 6668"/>
            </a:avLst>
          </a:prstGeom>
          <a:solidFill>
            <a:srgbClr val="3A3B3C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3" name="Text 10"/>
          <p:cNvSpPr/>
          <p:nvPr/>
        </p:nvSpPr>
        <p:spPr>
          <a:xfrm>
            <a:off x="10005179" y="7118747"/>
            <a:ext cx="2214920" cy="2768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Forced Deviation</a:t>
            </a:r>
            <a:endParaRPr lang="en-US" sz="1700" dirty="0"/>
          </a:p>
        </p:txBody>
      </p:sp>
      <p:sp>
        <p:nvSpPr>
          <p:cNvPr id="14" name="Text 11"/>
          <p:cNvSpPr/>
          <p:nvPr/>
        </p:nvSpPr>
        <p:spPr>
          <a:xfrm>
            <a:off x="10005179" y="7478554"/>
            <a:ext cx="3423166" cy="2524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3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Score: 2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30288351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46484" y="676275"/>
            <a:ext cx="3189684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50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Visual Fields</a:t>
            </a:r>
            <a:endParaRPr lang="en-US" sz="2500" dirty="0"/>
          </a:p>
        </p:txBody>
      </p:sp>
      <p:sp>
        <p:nvSpPr>
          <p:cNvPr id="4" name="Shape 1"/>
          <p:cNvSpPr/>
          <p:nvPr/>
        </p:nvSpPr>
        <p:spPr>
          <a:xfrm>
            <a:off x="574000" y="1373862"/>
            <a:ext cx="127516" cy="574000"/>
          </a:xfrm>
          <a:prstGeom prst="roundRect">
            <a:avLst>
              <a:gd name="adj" fmla="val 15009"/>
            </a:avLst>
          </a:prstGeom>
          <a:solidFill>
            <a:srgbClr val="3A3B3C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Shape 2"/>
          <p:cNvSpPr/>
          <p:nvPr/>
        </p:nvSpPr>
        <p:spPr>
          <a:xfrm>
            <a:off x="446484" y="1290161"/>
            <a:ext cx="382667" cy="382667"/>
          </a:xfrm>
          <a:prstGeom prst="roundRect">
            <a:avLst>
              <a:gd name="adj" fmla="val 119477"/>
            </a:avLst>
          </a:prstGeom>
          <a:solidFill>
            <a:srgbClr val="3A3B3C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2092" y="1385888"/>
            <a:ext cx="191333" cy="191333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00827" y="1310045"/>
            <a:ext cx="1656755" cy="1994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20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Test by Confrontation</a:t>
            </a:r>
            <a:endParaRPr lang="en-US" sz="2000" dirty="0"/>
          </a:p>
        </p:txBody>
      </p:sp>
      <p:sp>
        <p:nvSpPr>
          <p:cNvPr id="8" name="Text 4"/>
          <p:cNvSpPr/>
          <p:nvPr/>
        </p:nvSpPr>
        <p:spPr>
          <a:xfrm>
            <a:off x="446484" y="2624043"/>
            <a:ext cx="7796689" cy="8383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16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Finger counting or visual threat in upper and lower quadrants</a:t>
            </a:r>
          </a:p>
          <a:p>
            <a:pPr marL="0" indent="0" algn="l">
              <a:lnSpc>
                <a:spcPts val="1250"/>
              </a:lnSpc>
              <a:buNone/>
            </a:pPr>
            <a:endParaRPr lang="en-US" sz="1600" dirty="0">
              <a:solidFill>
                <a:srgbClr val="CFCBBF"/>
              </a:solidFill>
              <a:latin typeface="Raleway" pitchFamily="34" charset="0"/>
            </a:endParaRPr>
          </a:p>
          <a:p>
            <a:pPr marL="0" indent="0" algn="l">
              <a:lnSpc>
                <a:spcPts val="1250"/>
              </a:lnSpc>
              <a:buNone/>
            </a:pPr>
            <a:endParaRPr lang="en-US" sz="1600" dirty="0">
              <a:solidFill>
                <a:srgbClr val="CFCBBF"/>
              </a:solidFill>
              <a:latin typeface="Raleway" pitchFamily="34" charset="0"/>
            </a:endParaRPr>
          </a:p>
          <a:p>
            <a:pPr marL="0" indent="0" algn="l">
              <a:lnSpc>
                <a:spcPts val="1250"/>
              </a:lnSpc>
              <a:buNone/>
            </a:pPr>
            <a:r>
              <a:rPr lang="en-US" sz="1600" dirty="0">
                <a:solidFill>
                  <a:srgbClr val="CFCBBF"/>
                </a:solidFill>
                <a:latin typeface="Raleway" pitchFamily="34" charset="0"/>
              </a:rPr>
              <a:t>I only do one of these</a:t>
            </a:r>
            <a:endParaRPr lang="en-US" sz="1600" dirty="0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061337AD-4464-78FD-2BC4-DBBCA3C7FD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440" y="3836458"/>
            <a:ext cx="8314433" cy="3879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0215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54273" y="606862"/>
            <a:ext cx="4681776" cy="5851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00"/>
              </a:lnSpc>
              <a:buNone/>
            </a:pPr>
            <a:r>
              <a:rPr lang="en-US" sz="365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Facial Palsy</a:t>
            </a:r>
            <a:endParaRPr lang="en-US" sz="3650" dirty="0"/>
          </a:p>
        </p:txBody>
      </p:sp>
      <p:sp>
        <p:nvSpPr>
          <p:cNvPr id="3" name="Text 1"/>
          <p:cNvSpPr/>
          <p:nvPr/>
        </p:nvSpPr>
        <p:spPr>
          <a:xfrm>
            <a:off x="854273" y="3270885"/>
            <a:ext cx="2340888" cy="2925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0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Testing Method</a:t>
            </a:r>
            <a:endParaRPr lang="en-US" sz="1800" dirty="0"/>
          </a:p>
        </p:txBody>
      </p:sp>
      <p:sp>
        <p:nvSpPr>
          <p:cNvPr id="4" name="Text 2"/>
          <p:cNvSpPr/>
          <p:nvPr/>
        </p:nvSpPr>
        <p:spPr>
          <a:xfrm>
            <a:off x="854273" y="3717965"/>
            <a:ext cx="4225766" cy="23133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150"/>
              </a:lnSpc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CFCBBF"/>
              </a:solidFill>
              <a:latin typeface="Raleway" pitchFamily="34" charset="0"/>
              <a:ea typeface="Raleway" pitchFamily="34" charset="-122"/>
              <a:cs typeface="Raleway" pitchFamily="34" charset="-120"/>
            </a:endParaRPr>
          </a:p>
          <a:p>
            <a:pPr marL="342900" indent="-342900" algn="l">
              <a:lnSpc>
                <a:spcPts val="215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Show teeth</a:t>
            </a:r>
          </a:p>
          <a:p>
            <a:pPr marL="342900" indent="-342900" algn="l">
              <a:lnSpc>
                <a:spcPts val="2150"/>
              </a:lnSpc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CFCBBF"/>
              </a:solidFill>
              <a:latin typeface="Raleway" pitchFamily="34" charset="0"/>
              <a:ea typeface="Raleway" pitchFamily="34" charset="-122"/>
              <a:cs typeface="Raleway" pitchFamily="34" charset="-120"/>
            </a:endParaRPr>
          </a:p>
          <a:p>
            <a:pPr marL="342900" indent="-342900" algn="l">
              <a:lnSpc>
                <a:spcPts val="215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Raise eyebrows</a:t>
            </a:r>
            <a:endParaRPr lang="en-US" sz="2400" dirty="0"/>
          </a:p>
        </p:txBody>
      </p:sp>
      <p:sp>
        <p:nvSpPr>
          <p:cNvPr id="6" name="Shape 3"/>
          <p:cNvSpPr/>
          <p:nvPr/>
        </p:nvSpPr>
        <p:spPr>
          <a:xfrm>
            <a:off x="854273" y="6543913"/>
            <a:ext cx="3114556" cy="1078825"/>
          </a:xfrm>
          <a:prstGeom prst="roundRect">
            <a:avLst>
              <a:gd name="adj" fmla="val 10171"/>
            </a:avLst>
          </a:prstGeom>
          <a:solidFill>
            <a:srgbClr val="1B1C1D"/>
          </a:solidFill>
          <a:ln w="22860">
            <a:solidFill>
              <a:srgbClr val="53545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413" y="6543913"/>
            <a:ext cx="91440" cy="1078825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1132880" y="6753939"/>
            <a:ext cx="2340888" cy="2925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0 - Normal</a:t>
            </a:r>
            <a:endParaRPr lang="en-US" sz="1800" dirty="0"/>
          </a:p>
        </p:txBody>
      </p:sp>
      <p:sp>
        <p:nvSpPr>
          <p:cNvPr id="9" name="Text 5"/>
          <p:cNvSpPr/>
          <p:nvPr/>
        </p:nvSpPr>
        <p:spPr>
          <a:xfrm>
            <a:off x="1132880" y="7139226"/>
            <a:ext cx="2625923" cy="2734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4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Symmetrical movements</a:t>
            </a:r>
            <a:endParaRPr lang="en-US" sz="1450" dirty="0"/>
          </a:p>
        </p:txBody>
      </p:sp>
      <p:sp>
        <p:nvSpPr>
          <p:cNvPr id="10" name="Shape 6"/>
          <p:cNvSpPr/>
          <p:nvPr/>
        </p:nvSpPr>
        <p:spPr>
          <a:xfrm>
            <a:off x="4123373" y="6543913"/>
            <a:ext cx="3114556" cy="1078825"/>
          </a:xfrm>
          <a:prstGeom prst="roundRect">
            <a:avLst>
              <a:gd name="adj" fmla="val 10171"/>
            </a:avLst>
          </a:prstGeom>
          <a:solidFill>
            <a:srgbClr val="1B1C1D"/>
          </a:solidFill>
          <a:ln w="22860">
            <a:solidFill>
              <a:srgbClr val="53545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0513" y="6543913"/>
            <a:ext cx="91440" cy="1078825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4401979" y="6753939"/>
            <a:ext cx="2340888" cy="2925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1 - Minor</a:t>
            </a:r>
            <a:endParaRPr lang="en-US" sz="1800" dirty="0"/>
          </a:p>
        </p:txBody>
      </p:sp>
      <p:sp>
        <p:nvSpPr>
          <p:cNvPr id="13" name="Text 8"/>
          <p:cNvSpPr/>
          <p:nvPr/>
        </p:nvSpPr>
        <p:spPr>
          <a:xfrm>
            <a:off x="4401979" y="7139226"/>
            <a:ext cx="2625923" cy="2734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4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Flattened nasolabial fold</a:t>
            </a:r>
            <a:endParaRPr lang="en-US" sz="1450" dirty="0"/>
          </a:p>
        </p:txBody>
      </p:sp>
      <p:sp>
        <p:nvSpPr>
          <p:cNvPr id="14" name="Shape 9"/>
          <p:cNvSpPr/>
          <p:nvPr/>
        </p:nvSpPr>
        <p:spPr>
          <a:xfrm>
            <a:off x="7392472" y="6543913"/>
            <a:ext cx="3114556" cy="1078825"/>
          </a:xfrm>
          <a:prstGeom prst="roundRect">
            <a:avLst>
              <a:gd name="adj" fmla="val 10171"/>
            </a:avLst>
          </a:prstGeom>
          <a:solidFill>
            <a:srgbClr val="1B1C1D"/>
          </a:solidFill>
          <a:ln w="22860">
            <a:solidFill>
              <a:srgbClr val="53545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15" name="Image 3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9612" y="6543913"/>
            <a:ext cx="91440" cy="1078825"/>
          </a:xfrm>
          <a:prstGeom prst="rect">
            <a:avLst/>
          </a:prstGeom>
        </p:spPr>
      </p:pic>
      <p:sp>
        <p:nvSpPr>
          <p:cNvPr id="16" name="Text 10"/>
          <p:cNvSpPr/>
          <p:nvPr/>
        </p:nvSpPr>
        <p:spPr>
          <a:xfrm>
            <a:off x="7671078" y="6753939"/>
            <a:ext cx="2340888" cy="2925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2 - Partial</a:t>
            </a:r>
            <a:endParaRPr lang="en-US" sz="1800" dirty="0"/>
          </a:p>
        </p:txBody>
      </p:sp>
      <p:sp>
        <p:nvSpPr>
          <p:cNvPr id="17" name="Text 11"/>
          <p:cNvSpPr/>
          <p:nvPr/>
        </p:nvSpPr>
        <p:spPr>
          <a:xfrm>
            <a:off x="7671078" y="7139226"/>
            <a:ext cx="2625923" cy="2734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4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Near-total lower face paralysis</a:t>
            </a:r>
            <a:endParaRPr lang="en-US" sz="1450" dirty="0"/>
          </a:p>
        </p:txBody>
      </p:sp>
      <p:sp>
        <p:nvSpPr>
          <p:cNvPr id="18" name="Shape 12"/>
          <p:cNvSpPr/>
          <p:nvPr/>
        </p:nvSpPr>
        <p:spPr>
          <a:xfrm>
            <a:off x="10661571" y="6543913"/>
            <a:ext cx="3114556" cy="1078825"/>
          </a:xfrm>
          <a:prstGeom prst="roundRect">
            <a:avLst>
              <a:gd name="adj" fmla="val 10171"/>
            </a:avLst>
          </a:prstGeom>
          <a:solidFill>
            <a:srgbClr val="1B1C1D"/>
          </a:solidFill>
          <a:ln w="22860">
            <a:solidFill>
              <a:srgbClr val="53545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19" name="Image 4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8711" y="6543913"/>
            <a:ext cx="91440" cy="1078825"/>
          </a:xfrm>
          <a:prstGeom prst="rect">
            <a:avLst/>
          </a:prstGeom>
        </p:spPr>
      </p:pic>
      <p:sp>
        <p:nvSpPr>
          <p:cNvPr id="20" name="Text 13"/>
          <p:cNvSpPr/>
          <p:nvPr/>
        </p:nvSpPr>
        <p:spPr>
          <a:xfrm>
            <a:off x="10940177" y="6753939"/>
            <a:ext cx="2340888" cy="2925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3 - Complete</a:t>
            </a:r>
            <a:endParaRPr lang="en-US" sz="1800" dirty="0"/>
          </a:p>
        </p:txBody>
      </p:sp>
      <p:sp>
        <p:nvSpPr>
          <p:cNvPr id="21" name="Text 14"/>
          <p:cNvSpPr/>
          <p:nvPr/>
        </p:nvSpPr>
        <p:spPr>
          <a:xfrm>
            <a:off x="10940177" y="7139226"/>
            <a:ext cx="2625923" cy="2734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4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Absence of facial movement</a:t>
            </a:r>
            <a:endParaRPr lang="en-US" sz="1450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D09321E-6000-187B-34AD-0F8347483C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7412" y="2009355"/>
            <a:ext cx="3530320" cy="328824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974E758-B85C-D503-6A0F-076532C47E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04017" y="1721966"/>
            <a:ext cx="3063995" cy="3619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488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23543" y="659249"/>
            <a:ext cx="5168146" cy="6460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50"/>
              </a:lnSpc>
              <a:buNone/>
            </a:pPr>
            <a:r>
              <a:rPr lang="en-US" sz="405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Motor Arm Testing</a:t>
            </a:r>
            <a:endParaRPr lang="en-US" sz="4050" dirty="0"/>
          </a:p>
        </p:txBody>
      </p:sp>
      <p:sp>
        <p:nvSpPr>
          <p:cNvPr id="3" name="Shape 1"/>
          <p:cNvSpPr/>
          <p:nvPr/>
        </p:nvSpPr>
        <p:spPr>
          <a:xfrm>
            <a:off x="723543" y="3260765"/>
            <a:ext cx="13183314" cy="22860"/>
          </a:xfrm>
          <a:prstGeom prst="roundRect">
            <a:avLst>
              <a:gd name="adj" fmla="val 135649"/>
            </a:avLst>
          </a:prstGeom>
          <a:solidFill>
            <a:srgbClr val="535455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3949065" y="2640687"/>
            <a:ext cx="22860" cy="620078"/>
          </a:xfrm>
          <a:prstGeom prst="roundRect">
            <a:avLst>
              <a:gd name="adj" fmla="val 135649"/>
            </a:avLst>
          </a:prstGeom>
          <a:solidFill>
            <a:srgbClr val="535455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Shape 3"/>
          <p:cNvSpPr/>
          <p:nvPr/>
        </p:nvSpPr>
        <p:spPr>
          <a:xfrm>
            <a:off x="3727966" y="3028236"/>
            <a:ext cx="465058" cy="465058"/>
          </a:xfrm>
          <a:prstGeom prst="roundRect">
            <a:avLst>
              <a:gd name="adj" fmla="val 6668"/>
            </a:avLst>
          </a:prstGeom>
          <a:solidFill>
            <a:srgbClr val="3A3B3C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Text 4"/>
          <p:cNvSpPr/>
          <p:nvPr/>
        </p:nvSpPr>
        <p:spPr>
          <a:xfrm>
            <a:off x="3805476" y="3066990"/>
            <a:ext cx="310039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24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1</a:t>
            </a:r>
            <a:endParaRPr lang="en-US" sz="2400" dirty="0"/>
          </a:p>
        </p:txBody>
      </p:sp>
      <p:sp>
        <p:nvSpPr>
          <p:cNvPr id="7" name="Text 5"/>
          <p:cNvSpPr/>
          <p:nvPr/>
        </p:nvSpPr>
        <p:spPr>
          <a:xfrm>
            <a:off x="2668429" y="1681996"/>
            <a:ext cx="2584013" cy="3228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0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Position Limb</a:t>
            </a:r>
            <a:endParaRPr lang="en-US" sz="2000" dirty="0"/>
          </a:p>
        </p:txBody>
      </p:sp>
      <p:sp>
        <p:nvSpPr>
          <p:cNvPr id="8" name="Text 6"/>
          <p:cNvSpPr/>
          <p:nvPr/>
        </p:nvSpPr>
        <p:spPr>
          <a:xfrm>
            <a:off x="930235" y="2117884"/>
            <a:ext cx="6060519" cy="3159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16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90° sitting or 45° supine</a:t>
            </a:r>
            <a:endParaRPr lang="en-US" sz="1600" dirty="0"/>
          </a:p>
        </p:txBody>
      </p:sp>
      <p:sp>
        <p:nvSpPr>
          <p:cNvPr id="9" name="Shape 7"/>
          <p:cNvSpPr/>
          <p:nvPr/>
        </p:nvSpPr>
        <p:spPr>
          <a:xfrm>
            <a:off x="7303770" y="3260765"/>
            <a:ext cx="22860" cy="620078"/>
          </a:xfrm>
          <a:prstGeom prst="roundRect">
            <a:avLst>
              <a:gd name="adj" fmla="val 135649"/>
            </a:avLst>
          </a:prstGeom>
          <a:solidFill>
            <a:srgbClr val="535455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" name="Shape 8"/>
          <p:cNvSpPr/>
          <p:nvPr/>
        </p:nvSpPr>
        <p:spPr>
          <a:xfrm>
            <a:off x="7082671" y="3028236"/>
            <a:ext cx="465058" cy="465058"/>
          </a:xfrm>
          <a:prstGeom prst="roundRect">
            <a:avLst>
              <a:gd name="adj" fmla="val 6668"/>
            </a:avLst>
          </a:prstGeom>
          <a:solidFill>
            <a:srgbClr val="3A3B3C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Text 9"/>
          <p:cNvSpPr/>
          <p:nvPr/>
        </p:nvSpPr>
        <p:spPr>
          <a:xfrm>
            <a:off x="7160181" y="3066990"/>
            <a:ext cx="310039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24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2</a:t>
            </a:r>
            <a:endParaRPr lang="en-US" sz="2400" dirty="0"/>
          </a:p>
        </p:txBody>
      </p:sp>
      <p:sp>
        <p:nvSpPr>
          <p:cNvPr id="12" name="Text 10"/>
          <p:cNvSpPr/>
          <p:nvPr/>
        </p:nvSpPr>
        <p:spPr>
          <a:xfrm>
            <a:off x="6023134" y="4087654"/>
            <a:ext cx="2584013" cy="3228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0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Observe 10 Seconds</a:t>
            </a:r>
            <a:endParaRPr lang="en-US" sz="2000" dirty="0"/>
          </a:p>
        </p:txBody>
      </p:sp>
      <p:sp>
        <p:nvSpPr>
          <p:cNvPr id="13" name="Text 11"/>
          <p:cNvSpPr/>
          <p:nvPr/>
        </p:nvSpPr>
        <p:spPr>
          <a:xfrm>
            <a:off x="4284940" y="4523542"/>
            <a:ext cx="6060519" cy="3159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16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Score drift if arm falls</a:t>
            </a:r>
            <a:endParaRPr lang="en-US" sz="1600" dirty="0"/>
          </a:p>
        </p:txBody>
      </p:sp>
      <p:sp>
        <p:nvSpPr>
          <p:cNvPr id="14" name="Shape 12"/>
          <p:cNvSpPr/>
          <p:nvPr/>
        </p:nvSpPr>
        <p:spPr>
          <a:xfrm>
            <a:off x="10658475" y="2640687"/>
            <a:ext cx="22860" cy="620078"/>
          </a:xfrm>
          <a:prstGeom prst="roundRect">
            <a:avLst>
              <a:gd name="adj" fmla="val 135649"/>
            </a:avLst>
          </a:prstGeom>
          <a:solidFill>
            <a:srgbClr val="535455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5" name="Shape 13"/>
          <p:cNvSpPr/>
          <p:nvPr/>
        </p:nvSpPr>
        <p:spPr>
          <a:xfrm>
            <a:off x="10437376" y="3028236"/>
            <a:ext cx="465058" cy="465058"/>
          </a:xfrm>
          <a:prstGeom prst="roundRect">
            <a:avLst>
              <a:gd name="adj" fmla="val 6668"/>
            </a:avLst>
          </a:prstGeom>
          <a:solidFill>
            <a:srgbClr val="3A3B3C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6" name="Text 14"/>
          <p:cNvSpPr/>
          <p:nvPr/>
        </p:nvSpPr>
        <p:spPr>
          <a:xfrm>
            <a:off x="10514886" y="3066990"/>
            <a:ext cx="310039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24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3</a:t>
            </a:r>
            <a:endParaRPr lang="en-US" sz="2400" dirty="0"/>
          </a:p>
        </p:txBody>
      </p:sp>
      <p:sp>
        <p:nvSpPr>
          <p:cNvPr id="17" name="Text 15"/>
          <p:cNvSpPr/>
          <p:nvPr/>
        </p:nvSpPr>
        <p:spPr>
          <a:xfrm>
            <a:off x="9377839" y="1681996"/>
            <a:ext cx="2584013" cy="3228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0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Test Both Arms</a:t>
            </a:r>
            <a:endParaRPr lang="en-US" sz="2000" dirty="0"/>
          </a:p>
        </p:txBody>
      </p:sp>
      <p:sp>
        <p:nvSpPr>
          <p:cNvPr id="18" name="Text 16"/>
          <p:cNvSpPr/>
          <p:nvPr/>
        </p:nvSpPr>
        <p:spPr>
          <a:xfrm>
            <a:off x="7639645" y="2117884"/>
            <a:ext cx="6060519" cy="3159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16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Start with non-paretic side</a:t>
            </a:r>
            <a:endParaRPr lang="en-US" sz="1600" dirty="0"/>
          </a:p>
        </p:txBody>
      </p:sp>
      <p:sp>
        <p:nvSpPr>
          <p:cNvPr id="19" name="Shape 17"/>
          <p:cNvSpPr/>
          <p:nvPr/>
        </p:nvSpPr>
        <p:spPr>
          <a:xfrm>
            <a:off x="723543" y="5051465"/>
            <a:ext cx="4268867" cy="1165265"/>
          </a:xfrm>
          <a:prstGeom prst="roundRect">
            <a:avLst>
              <a:gd name="adj" fmla="val 2661"/>
            </a:avLst>
          </a:prstGeom>
          <a:solidFill>
            <a:srgbClr val="3A3B3C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0" name="Text 18"/>
          <p:cNvSpPr/>
          <p:nvPr/>
        </p:nvSpPr>
        <p:spPr>
          <a:xfrm>
            <a:off x="930235" y="5258157"/>
            <a:ext cx="2584013" cy="3228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0 - No Drift</a:t>
            </a:r>
            <a:endParaRPr lang="en-US" sz="2000" dirty="0"/>
          </a:p>
        </p:txBody>
      </p:sp>
      <p:sp>
        <p:nvSpPr>
          <p:cNvPr id="21" name="Text 19"/>
          <p:cNvSpPr/>
          <p:nvPr/>
        </p:nvSpPr>
        <p:spPr>
          <a:xfrm>
            <a:off x="930235" y="5694045"/>
            <a:ext cx="3855482" cy="3159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6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Holds position 10 seconds</a:t>
            </a:r>
            <a:endParaRPr lang="en-US" sz="1600" dirty="0"/>
          </a:p>
        </p:txBody>
      </p:sp>
      <p:sp>
        <p:nvSpPr>
          <p:cNvPr id="22" name="Shape 20"/>
          <p:cNvSpPr/>
          <p:nvPr/>
        </p:nvSpPr>
        <p:spPr>
          <a:xfrm>
            <a:off x="5180767" y="5051465"/>
            <a:ext cx="4268867" cy="1165265"/>
          </a:xfrm>
          <a:prstGeom prst="roundRect">
            <a:avLst>
              <a:gd name="adj" fmla="val 2661"/>
            </a:avLst>
          </a:prstGeom>
          <a:solidFill>
            <a:srgbClr val="3A3B3C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3" name="Text 21"/>
          <p:cNvSpPr/>
          <p:nvPr/>
        </p:nvSpPr>
        <p:spPr>
          <a:xfrm>
            <a:off x="5387459" y="5258157"/>
            <a:ext cx="2584013" cy="3228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1 - Drift</a:t>
            </a:r>
            <a:endParaRPr lang="en-US" sz="2000" dirty="0"/>
          </a:p>
        </p:txBody>
      </p:sp>
      <p:sp>
        <p:nvSpPr>
          <p:cNvPr id="24" name="Text 22"/>
          <p:cNvSpPr/>
          <p:nvPr/>
        </p:nvSpPr>
        <p:spPr>
          <a:xfrm>
            <a:off x="5387459" y="5694045"/>
            <a:ext cx="3855482" cy="3159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6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Drifts down before 10 seconds</a:t>
            </a:r>
            <a:endParaRPr lang="en-US" sz="1600" dirty="0"/>
          </a:p>
        </p:txBody>
      </p:sp>
      <p:sp>
        <p:nvSpPr>
          <p:cNvPr id="25" name="Shape 23"/>
          <p:cNvSpPr/>
          <p:nvPr/>
        </p:nvSpPr>
        <p:spPr>
          <a:xfrm>
            <a:off x="9637990" y="5051465"/>
            <a:ext cx="4268867" cy="1165265"/>
          </a:xfrm>
          <a:prstGeom prst="roundRect">
            <a:avLst>
              <a:gd name="adj" fmla="val 2661"/>
            </a:avLst>
          </a:prstGeom>
          <a:solidFill>
            <a:srgbClr val="3A3B3C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6" name="Text 24"/>
          <p:cNvSpPr/>
          <p:nvPr/>
        </p:nvSpPr>
        <p:spPr>
          <a:xfrm>
            <a:off x="9844683" y="5258157"/>
            <a:ext cx="2584013" cy="3228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2 - Some Effort</a:t>
            </a:r>
            <a:endParaRPr lang="en-US" sz="2000" dirty="0"/>
          </a:p>
        </p:txBody>
      </p:sp>
      <p:sp>
        <p:nvSpPr>
          <p:cNvPr id="27" name="Text 25"/>
          <p:cNvSpPr/>
          <p:nvPr/>
        </p:nvSpPr>
        <p:spPr>
          <a:xfrm>
            <a:off x="9844683" y="5694045"/>
            <a:ext cx="3855482" cy="3159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6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Cannot maintain position</a:t>
            </a:r>
            <a:endParaRPr lang="en-US" sz="1600" dirty="0"/>
          </a:p>
        </p:txBody>
      </p:sp>
      <p:sp>
        <p:nvSpPr>
          <p:cNvPr id="28" name="Shape 26"/>
          <p:cNvSpPr/>
          <p:nvPr/>
        </p:nvSpPr>
        <p:spPr>
          <a:xfrm>
            <a:off x="723543" y="6405086"/>
            <a:ext cx="6497479" cy="1165265"/>
          </a:xfrm>
          <a:prstGeom prst="roundRect">
            <a:avLst>
              <a:gd name="adj" fmla="val 2661"/>
            </a:avLst>
          </a:prstGeom>
          <a:solidFill>
            <a:srgbClr val="3A3B3C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9" name="Text 27"/>
          <p:cNvSpPr/>
          <p:nvPr/>
        </p:nvSpPr>
        <p:spPr>
          <a:xfrm>
            <a:off x="930235" y="6611779"/>
            <a:ext cx="2584013" cy="3228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3 - No Gravity</a:t>
            </a:r>
            <a:endParaRPr lang="en-US" sz="2000" dirty="0"/>
          </a:p>
        </p:txBody>
      </p:sp>
      <p:sp>
        <p:nvSpPr>
          <p:cNvPr id="30" name="Text 28"/>
          <p:cNvSpPr/>
          <p:nvPr/>
        </p:nvSpPr>
        <p:spPr>
          <a:xfrm>
            <a:off x="930235" y="7047667"/>
            <a:ext cx="6084094" cy="3159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6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Immediate fall</a:t>
            </a:r>
            <a:endParaRPr lang="en-US" sz="1600" dirty="0"/>
          </a:p>
        </p:txBody>
      </p:sp>
      <p:sp>
        <p:nvSpPr>
          <p:cNvPr id="31" name="Shape 29"/>
          <p:cNvSpPr/>
          <p:nvPr/>
        </p:nvSpPr>
        <p:spPr>
          <a:xfrm>
            <a:off x="7409378" y="6405086"/>
            <a:ext cx="6497479" cy="1165265"/>
          </a:xfrm>
          <a:prstGeom prst="roundRect">
            <a:avLst>
              <a:gd name="adj" fmla="val 2661"/>
            </a:avLst>
          </a:prstGeom>
          <a:solidFill>
            <a:srgbClr val="3A3B3C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2" name="Text 30"/>
          <p:cNvSpPr/>
          <p:nvPr/>
        </p:nvSpPr>
        <p:spPr>
          <a:xfrm>
            <a:off x="7616071" y="6611779"/>
            <a:ext cx="2584013" cy="3228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4 - No Movement</a:t>
            </a:r>
            <a:endParaRPr lang="en-US" sz="2000" dirty="0"/>
          </a:p>
        </p:txBody>
      </p:sp>
      <p:sp>
        <p:nvSpPr>
          <p:cNvPr id="33" name="Text 31"/>
          <p:cNvSpPr/>
          <p:nvPr/>
        </p:nvSpPr>
        <p:spPr>
          <a:xfrm>
            <a:off x="7616071" y="7047667"/>
            <a:ext cx="6084094" cy="3159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6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Complete paralysis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056207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80918" y="1137404"/>
            <a:ext cx="7588448" cy="6080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50"/>
              </a:lnSpc>
              <a:buNone/>
            </a:pPr>
            <a:r>
              <a:rPr lang="en-US" sz="380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Why Stroke </a:t>
            </a:r>
            <a:endParaRPr lang="en-US" sz="38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918" y="2183488"/>
            <a:ext cx="6405956" cy="3575386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8719128" y="1690256"/>
            <a:ext cx="5237856" cy="40686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25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800,000 Americans experience stroke annually</a:t>
            </a:r>
          </a:p>
          <a:p>
            <a:pPr marL="342900" indent="-342900" algn="l">
              <a:lnSpc>
                <a:spcPts val="225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CFCBBF"/>
              </a:solidFill>
              <a:latin typeface="Raleway" pitchFamily="34" charset="0"/>
              <a:ea typeface="Raleway" pitchFamily="34" charset="-122"/>
              <a:cs typeface="Raleway" pitchFamily="34" charset="-120"/>
            </a:endParaRPr>
          </a:p>
          <a:p>
            <a:pPr marL="342900" indent="-342900" algn="l">
              <a:lnSpc>
                <a:spcPts val="225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Leading cause of long-term disability</a:t>
            </a:r>
          </a:p>
          <a:p>
            <a:pPr marL="342900" indent="-342900" algn="l">
              <a:lnSpc>
                <a:spcPts val="225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CFCBBF"/>
              </a:solidFill>
              <a:latin typeface="Raleway" pitchFamily="34" charset="0"/>
              <a:ea typeface="Raleway" pitchFamily="34" charset="-122"/>
              <a:cs typeface="Raleway" pitchFamily="34" charset="-120"/>
            </a:endParaRPr>
          </a:p>
          <a:p>
            <a:pPr marL="342900" indent="-342900" algn="l">
              <a:lnSpc>
                <a:spcPts val="225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$56 billion yearly in direct medical costs and lost productivity</a:t>
            </a:r>
          </a:p>
          <a:p>
            <a:pPr marL="800100" lvl="1" indent="-342900">
              <a:lnSpc>
                <a:spcPts val="225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$185 Billion projected for Seattle Light Rail</a:t>
            </a:r>
          </a:p>
          <a:p>
            <a:pPr marL="342900" indent="-342900" algn="l">
              <a:lnSpc>
                <a:spcPts val="225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CFCBBF"/>
              </a:solidFill>
              <a:latin typeface="Raleway" pitchFamily="34" charset="0"/>
            </a:endParaRPr>
          </a:p>
          <a:p>
            <a:pPr marL="342900" indent="-342900">
              <a:lnSpc>
                <a:spcPts val="225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Early recognition and rapid intervention dramatically improve functional outcomes. Every minute without treatment results in loss of 1.9 million neurons.</a:t>
            </a:r>
            <a:endParaRPr lang="en-US" sz="2000" dirty="0"/>
          </a:p>
          <a:p>
            <a:pPr marL="342900" indent="-342900" algn="l">
              <a:lnSpc>
                <a:spcPts val="2250"/>
              </a:lnSpc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3A66149C-E57D-5C3C-90C9-8C1E2F83760C}"/>
              </a:ext>
            </a:extLst>
          </p:cNvPr>
          <p:cNvSpPr/>
          <p:nvPr/>
        </p:nvSpPr>
        <p:spPr>
          <a:xfrm>
            <a:off x="3852742" y="6863191"/>
            <a:ext cx="2101272" cy="95112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4B9D905-1015-3369-48A3-FC63F92FCEC3}"/>
              </a:ext>
            </a:extLst>
          </p:cNvPr>
          <p:cNvSpPr/>
          <p:nvPr/>
        </p:nvSpPr>
        <p:spPr>
          <a:xfrm>
            <a:off x="5572018" y="5815222"/>
            <a:ext cx="2101272" cy="95112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8FE2C16-3EBC-7F56-2CB1-E85F37BB5BAD}"/>
              </a:ext>
            </a:extLst>
          </p:cNvPr>
          <p:cNvSpPr/>
          <p:nvPr/>
        </p:nvSpPr>
        <p:spPr>
          <a:xfrm>
            <a:off x="8958293" y="5803587"/>
            <a:ext cx="2101272" cy="95112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38A5630-E419-A758-DD1B-930515DA6375}"/>
              </a:ext>
            </a:extLst>
          </p:cNvPr>
          <p:cNvSpPr/>
          <p:nvPr/>
        </p:nvSpPr>
        <p:spPr>
          <a:xfrm>
            <a:off x="7266860" y="6855645"/>
            <a:ext cx="2101272" cy="95112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F8EE2B9-438A-9A7A-F57A-56120AAD6B78}"/>
              </a:ext>
            </a:extLst>
          </p:cNvPr>
          <p:cNvSpPr/>
          <p:nvPr/>
        </p:nvSpPr>
        <p:spPr>
          <a:xfrm>
            <a:off x="2156691" y="5803587"/>
            <a:ext cx="2101272" cy="95112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0"/>
          <p:cNvSpPr/>
          <p:nvPr/>
        </p:nvSpPr>
        <p:spPr>
          <a:xfrm>
            <a:off x="2204680" y="433626"/>
            <a:ext cx="3703201" cy="4627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r>
              <a:rPr lang="en-US" sz="290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Motor Leg Testing</a:t>
            </a:r>
            <a:endParaRPr lang="en-US" sz="29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4680" y="1179790"/>
            <a:ext cx="3342561" cy="445674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916097" y="3023592"/>
            <a:ext cx="1851541" cy="2313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5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Procedure</a:t>
            </a:r>
            <a:endParaRPr lang="en-US" sz="1450" dirty="0"/>
          </a:p>
        </p:txBody>
      </p:sp>
      <p:sp>
        <p:nvSpPr>
          <p:cNvPr id="5" name="Text 2"/>
          <p:cNvSpPr/>
          <p:nvPr/>
        </p:nvSpPr>
        <p:spPr>
          <a:xfrm>
            <a:off x="5916097" y="3351609"/>
            <a:ext cx="6517243" cy="3917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Hold leg at 30° (supine). Observe 5 seconds. Score drift if leg falls. Test both legs, starting with non-paretic side.</a:t>
            </a:r>
            <a:endParaRPr lang="en-US" sz="1150" dirty="0"/>
          </a:p>
        </p:txBody>
      </p:sp>
      <p:sp>
        <p:nvSpPr>
          <p:cNvPr id="6" name="Text 3"/>
          <p:cNvSpPr/>
          <p:nvPr/>
        </p:nvSpPr>
        <p:spPr>
          <a:xfrm>
            <a:off x="2204680" y="5824657"/>
            <a:ext cx="148114" cy="1851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50" dirty="0">
                <a:solidFill>
                  <a:srgbClr val="CFCBBF"/>
                </a:solidFill>
                <a:latin typeface="Prata Light" pitchFamily="34" charset="0"/>
                <a:ea typeface="Prata Light" pitchFamily="34" charset="-122"/>
                <a:cs typeface="Prata Light" pitchFamily="34" charset="-120"/>
              </a:rPr>
              <a:t>01</a:t>
            </a:r>
            <a:endParaRPr lang="en-US" sz="11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4680" y="6061115"/>
            <a:ext cx="3342561" cy="15240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2204680" y="6165652"/>
            <a:ext cx="1851541" cy="2313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5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No Drift</a:t>
            </a:r>
            <a:endParaRPr lang="en-US" sz="1450" dirty="0"/>
          </a:p>
        </p:txBody>
      </p:sp>
      <p:sp>
        <p:nvSpPr>
          <p:cNvPr id="9" name="Text 5"/>
          <p:cNvSpPr/>
          <p:nvPr/>
        </p:nvSpPr>
        <p:spPr>
          <a:xfrm>
            <a:off x="2204680" y="6454973"/>
            <a:ext cx="3342561" cy="1958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Holds 30° for 5 seconds</a:t>
            </a:r>
            <a:endParaRPr lang="en-US" sz="1150" dirty="0"/>
          </a:p>
        </p:txBody>
      </p:sp>
      <p:sp>
        <p:nvSpPr>
          <p:cNvPr id="10" name="Text 6"/>
          <p:cNvSpPr/>
          <p:nvPr/>
        </p:nvSpPr>
        <p:spPr>
          <a:xfrm>
            <a:off x="5643920" y="5824657"/>
            <a:ext cx="148114" cy="1851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50" dirty="0">
                <a:solidFill>
                  <a:srgbClr val="CFCBBF"/>
                </a:solidFill>
                <a:latin typeface="Prata Light" pitchFamily="34" charset="0"/>
                <a:ea typeface="Prata Light" pitchFamily="34" charset="-122"/>
                <a:cs typeface="Prata Light" pitchFamily="34" charset="-120"/>
              </a:rPr>
              <a:t>02</a:t>
            </a:r>
            <a:endParaRPr lang="en-US" sz="1150" dirty="0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3920" y="6061115"/>
            <a:ext cx="3342561" cy="15240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5643920" y="6165652"/>
            <a:ext cx="1851541" cy="2313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5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Drift</a:t>
            </a:r>
            <a:endParaRPr lang="en-US" sz="1450" dirty="0"/>
          </a:p>
        </p:txBody>
      </p:sp>
      <p:sp>
        <p:nvSpPr>
          <p:cNvPr id="13" name="Text 8"/>
          <p:cNvSpPr/>
          <p:nvPr/>
        </p:nvSpPr>
        <p:spPr>
          <a:xfrm>
            <a:off x="5643920" y="6454973"/>
            <a:ext cx="3342561" cy="1958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Falls by 5 seconds</a:t>
            </a:r>
            <a:endParaRPr lang="en-US" sz="1150" dirty="0"/>
          </a:p>
        </p:txBody>
      </p:sp>
      <p:sp>
        <p:nvSpPr>
          <p:cNvPr id="14" name="Text 9"/>
          <p:cNvSpPr/>
          <p:nvPr/>
        </p:nvSpPr>
        <p:spPr>
          <a:xfrm>
            <a:off x="9083159" y="5824657"/>
            <a:ext cx="148114" cy="1851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50" dirty="0">
                <a:solidFill>
                  <a:srgbClr val="CFCBBF"/>
                </a:solidFill>
                <a:latin typeface="Prata Light" pitchFamily="34" charset="0"/>
                <a:ea typeface="Prata Light" pitchFamily="34" charset="-122"/>
                <a:cs typeface="Prata Light" pitchFamily="34" charset="-120"/>
              </a:rPr>
              <a:t>03</a:t>
            </a:r>
            <a:endParaRPr lang="en-US" sz="1150" dirty="0"/>
          </a:p>
        </p:txBody>
      </p:sp>
      <p:pic>
        <p:nvPicPr>
          <p:cNvPr id="15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3159" y="6061115"/>
            <a:ext cx="3342561" cy="15240"/>
          </a:xfrm>
          <a:prstGeom prst="rect">
            <a:avLst/>
          </a:prstGeom>
        </p:spPr>
      </p:pic>
      <p:sp>
        <p:nvSpPr>
          <p:cNvPr id="16" name="Text 10"/>
          <p:cNvSpPr/>
          <p:nvPr/>
        </p:nvSpPr>
        <p:spPr>
          <a:xfrm>
            <a:off x="9083159" y="6165652"/>
            <a:ext cx="1851541" cy="2313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5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Some Effort</a:t>
            </a:r>
            <a:endParaRPr lang="en-US" sz="1450" dirty="0"/>
          </a:p>
        </p:txBody>
      </p:sp>
      <p:sp>
        <p:nvSpPr>
          <p:cNvPr id="17" name="Text 11"/>
          <p:cNvSpPr/>
          <p:nvPr/>
        </p:nvSpPr>
        <p:spPr>
          <a:xfrm>
            <a:off x="9083159" y="6454973"/>
            <a:ext cx="3342561" cy="1958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Against gravity</a:t>
            </a:r>
            <a:endParaRPr lang="en-US" sz="1150" dirty="0"/>
          </a:p>
        </p:txBody>
      </p:sp>
      <p:sp>
        <p:nvSpPr>
          <p:cNvPr id="18" name="Text 12"/>
          <p:cNvSpPr/>
          <p:nvPr/>
        </p:nvSpPr>
        <p:spPr>
          <a:xfrm>
            <a:off x="3896113" y="6858595"/>
            <a:ext cx="148114" cy="1851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50" dirty="0">
                <a:solidFill>
                  <a:srgbClr val="CFCBBF"/>
                </a:solidFill>
                <a:latin typeface="Prata Light" pitchFamily="34" charset="0"/>
                <a:ea typeface="Prata Light" pitchFamily="34" charset="-122"/>
                <a:cs typeface="Prata Light" pitchFamily="34" charset="-120"/>
              </a:rPr>
              <a:t>04</a:t>
            </a:r>
            <a:endParaRPr lang="en-US" sz="1150" dirty="0"/>
          </a:p>
        </p:txBody>
      </p:sp>
      <p:pic>
        <p:nvPicPr>
          <p:cNvPr id="19" name="Image 4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4680" y="7080290"/>
            <a:ext cx="5062180" cy="15240"/>
          </a:xfrm>
          <a:prstGeom prst="rect">
            <a:avLst/>
          </a:prstGeom>
        </p:spPr>
      </p:pic>
      <p:sp>
        <p:nvSpPr>
          <p:cNvPr id="20" name="Text 13"/>
          <p:cNvSpPr/>
          <p:nvPr/>
        </p:nvSpPr>
        <p:spPr>
          <a:xfrm>
            <a:off x="3896113" y="7199590"/>
            <a:ext cx="1851541" cy="2313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5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No Gravity</a:t>
            </a:r>
            <a:endParaRPr lang="en-US" sz="1450" dirty="0"/>
          </a:p>
        </p:txBody>
      </p:sp>
      <p:sp>
        <p:nvSpPr>
          <p:cNvPr id="21" name="Text 14"/>
          <p:cNvSpPr/>
          <p:nvPr/>
        </p:nvSpPr>
        <p:spPr>
          <a:xfrm>
            <a:off x="3896113" y="7488912"/>
            <a:ext cx="5062180" cy="1958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Immediate fall</a:t>
            </a:r>
            <a:endParaRPr lang="en-US" sz="1150" dirty="0"/>
          </a:p>
        </p:txBody>
      </p:sp>
      <p:sp>
        <p:nvSpPr>
          <p:cNvPr id="22" name="Text 15"/>
          <p:cNvSpPr/>
          <p:nvPr/>
        </p:nvSpPr>
        <p:spPr>
          <a:xfrm>
            <a:off x="7363539" y="6858595"/>
            <a:ext cx="148114" cy="1851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50" dirty="0">
                <a:solidFill>
                  <a:srgbClr val="CFCBBF"/>
                </a:solidFill>
                <a:latin typeface="Prata Light" pitchFamily="34" charset="0"/>
                <a:ea typeface="Prata Light" pitchFamily="34" charset="-122"/>
                <a:cs typeface="Prata Light" pitchFamily="34" charset="-120"/>
              </a:rPr>
              <a:t>05</a:t>
            </a:r>
            <a:endParaRPr lang="en-US" sz="1150" dirty="0"/>
          </a:p>
        </p:txBody>
      </p:sp>
      <p:pic>
        <p:nvPicPr>
          <p:cNvPr id="23" name="Image 5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3539" y="7080290"/>
            <a:ext cx="5062180" cy="15240"/>
          </a:xfrm>
          <a:prstGeom prst="rect">
            <a:avLst/>
          </a:prstGeom>
        </p:spPr>
      </p:pic>
      <p:sp>
        <p:nvSpPr>
          <p:cNvPr id="24" name="Text 16"/>
          <p:cNvSpPr/>
          <p:nvPr/>
        </p:nvSpPr>
        <p:spPr>
          <a:xfrm>
            <a:off x="7363539" y="7199590"/>
            <a:ext cx="1851541" cy="2313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5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No Movement</a:t>
            </a:r>
            <a:endParaRPr lang="en-US" sz="1450" dirty="0"/>
          </a:p>
        </p:txBody>
      </p:sp>
      <p:sp>
        <p:nvSpPr>
          <p:cNvPr id="25" name="Text 17"/>
          <p:cNvSpPr/>
          <p:nvPr/>
        </p:nvSpPr>
        <p:spPr>
          <a:xfrm>
            <a:off x="7363539" y="7488912"/>
            <a:ext cx="5062180" cy="1958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Complete paralysis</a:t>
            </a:r>
            <a:endParaRPr lang="en-US" sz="1150" dirty="0"/>
          </a:p>
        </p:txBody>
      </p:sp>
    </p:spTree>
    <p:extLst>
      <p:ext uri="{BB962C8B-B14F-4D97-AF65-F5344CB8AC3E}">
        <p14:creationId xmlns:p14="http://schemas.microsoft.com/office/powerpoint/2010/main" val="42910206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42223" y="753308"/>
            <a:ext cx="4587478" cy="5734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500"/>
              </a:lnSpc>
              <a:buNone/>
            </a:pPr>
            <a:r>
              <a:rPr lang="en-US" sz="360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Limb Ataxia</a:t>
            </a:r>
            <a:endParaRPr lang="en-US" sz="36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2223" y="1549360"/>
            <a:ext cx="458748" cy="458748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286470" y="1549360"/>
            <a:ext cx="2304693" cy="2867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Unilateral Cerebellar</a:t>
            </a:r>
            <a:endParaRPr lang="en-US" sz="1800" dirty="0"/>
          </a:p>
        </p:txBody>
      </p:sp>
      <p:sp>
        <p:nvSpPr>
          <p:cNvPr id="6" name="Text 2"/>
          <p:cNvSpPr/>
          <p:nvPr/>
        </p:nvSpPr>
        <p:spPr>
          <a:xfrm>
            <a:off x="1286470" y="1925122"/>
            <a:ext cx="7215307" cy="265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4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Test finger-nose-finger and heel-shin on both sides</a:t>
            </a:r>
            <a:endParaRPr lang="en-US" sz="14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2223" y="2487454"/>
            <a:ext cx="458748" cy="458748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286470" y="2487454"/>
            <a:ext cx="2293739" cy="2867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Eyes Open</a:t>
            </a:r>
            <a:endParaRPr lang="en-US" sz="1800" dirty="0"/>
          </a:p>
        </p:txBody>
      </p:sp>
      <p:sp>
        <p:nvSpPr>
          <p:cNvPr id="9" name="Text 4"/>
          <p:cNvSpPr/>
          <p:nvPr/>
        </p:nvSpPr>
        <p:spPr>
          <a:xfrm>
            <a:off x="1286470" y="2863215"/>
            <a:ext cx="7215307" cy="265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4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Ensure testing in intact visual field if defect present</a:t>
            </a:r>
            <a:endParaRPr lang="en-US" sz="14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42223" y="3425547"/>
            <a:ext cx="458748" cy="458748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286470" y="3425547"/>
            <a:ext cx="2293739" cy="2867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Score Ataxia</a:t>
            </a:r>
            <a:endParaRPr lang="en-US" sz="1800" dirty="0"/>
          </a:p>
        </p:txBody>
      </p:sp>
      <p:sp>
        <p:nvSpPr>
          <p:cNvPr id="12" name="Text 6"/>
          <p:cNvSpPr/>
          <p:nvPr/>
        </p:nvSpPr>
        <p:spPr>
          <a:xfrm>
            <a:off x="1286470" y="3801308"/>
            <a:ext cx="7215307" cy="265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4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Only if present out of proportion to weakness</a:t>
            </a:r>
            <a:endParaRPr lang="en-US" sz="1400" dirty="0"/>
          </a:p>
        </p:txBody>
      </p:sp>
      <p:sp>
        <p:nvSpPr>
          <p:cNvPr id="13" name="Shape 7"/>
          <p:cNvSpPr/>
          <p:nvPr/>
        </p:nvSpPr>
        <p:spPr>
          <a:xfrm>
            <a:off x="642223" y="4233743"/>
            <a:ext cx="3112359" cy="699373"/>
          </a:xfrm>
          <a:prstGeom prst="roundRect">
            <a:avLst>
              <a:gd name="adj" fmla="val 3936"/>
            </a:avLst>
          </a:prstGeom>
          <a:solidFill>
            <a:srgbClr val="1B1C1D"/>
          </a:solidFill>
          <a:ln w="22860">
            <a:solidFill>
              <a:srgbClr val="53545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4" name="Text 8"/>
          <p:cNvSpPr/>
          <p:nvPr/>
        </p:nvSpPr>
        <p:spPr>
          <a:xfrm>
            <a:off x="848558" y="4440079"/>
            <a:ext cx="2293739" cy="2867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0 - Absent</a:t>
            </a:r>
            <a:endParaRPr lang="en-US" sz="1800" dirty="0"/>
          </a:p>
        </p:txBody>
      </p:sp>
      <p:sp>
        <p:nvSpPr>
          <p:cNvPr id="15" name="Shape 9"/>
          <p:cNvSpPr/>
          <p:nvPr/>
        </p:nvSpPr>
        <p:spPr>
          <a:xfrm>
            <a:off x="642223" y="5081468"/>
            <a:ext cx="3112359" cy="699373"/>
          </a:xfrm>
          <a:prstGeom prst="roundRect">
            <a:avLst>
              <a:gd name="adj" fmla="val 3936"/>
            </a:avLst>
          </a:prstGeom>
          <a:solidFill>
            <a:srgbClr val="1B1C1D"/>
          </a:solidFill>
          <a:ln w="22860">
            <a:solidFill>
              <a:srgbClr val="53545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6" name="Text 10"/>
          <p:cNvSpPr/>
          <p:nvPr/>
        </p:nvSpPr>
        <p:spPr>
          <a:xfrm>
            <a:off x="848558" y="5287804"/>
            <a:ext cx="2293739" cy="2867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1 - One Limb</a:t>
            </a:r>
            <a:endParaRPr lang="en-US" sz="1800" dirty="0"/>
          </a:p>
        </p:txBody>
      </p:sp>
      <p:sp>
        <p:nvSpPr>
          <p:cNvPr id="17" name="Shape 11"/>
          <p:cNvSpPr/>
          <p:nvPr/>
        </p:nvSpPr>
        <p:spPr>
          <a:xfrm>
            <a:off x="642223" y="5929193"/>
            <a:ext cx="3112359" cy="699373"/>
          </a:xfrm>
          <a:prstGeom prst="roundRect">
            <a:avLst>
              <a:gd name="adj" fmla="val 3936"/>
            </a:avLst>
          </a:prstGeom>
          <a:solidFill>
            <a:srgbClr val="1B1C1D"/>
          </a:solidFill>
          <a:ln w="22860">
            <a:solidFill>
              <a:srgbClr val="53545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8" name="Text 12"/>
          <p:cNvSpPr/>
          <p:nvPr/>
        </p:nvSpPr>
        <p:spPr>
          <a:xfrm>
            <a:off x="848558" y="6135529"/>
            <a:ext cx="2293739" cy="2867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2 - Two Limbs</a:t>
            </a:r>
            <a:endParaRPr lang="en-US" sz="1800" dirty="0"/>
          </a:p>
        </p:txBody>
      </p:sp>
      <p:sp>
        <p:nvSpPr>
          <p:cNvPr id="19" name="Shape 13"/>
          <p:cNvSpPr/>
          <p:nvPr/>
        </p:nvSpPr>
        <p:spPr>
          <a:xfrm>
            <a:off x="642223" y="6776918"/>
            <a:ext cx="3112359" cy="699373"/>
          </a:xfrm>
          <a:prstGeom prst="roundRect">
            <a:avLst>
              <a:gd name="adj" fmla="val 3936"/>
            </a:avLst>
          </a:prstGeom>
          <a:solidFill>
            <a:srgbClr val="1B1C1D"/>
          </a:solidFill>
          <a:ln w="22860">
            <a:solidFill>
              <a:srgbClr val="53545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0" name="Text 14"/>
          <p:cNvSpPr/>
          <p:nvPr/>
        </p:nvSpPr>
        <p:spPr>
          <a:xfrm>
            <a:off x="848558" y="6983254"/>
            <a:ext cx="2293739" cy="2867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UN - Untestable</a:t>
            </a:r>
            <a:endParaRPr lang="en-US" sz="1800" dirty="0"/>
          </a:p>
        </p:txBody>
      </p:sp>
      <p:pic>
        <p:nvPicPr>
          <p:cNvPr id="21" name="Picture 20" descr="Cerebellar Examination and Examination of Posture, Stance, and Gait |  Springer Nature Link">
            <a:extLst>
              <a:ext uri="{FF2B5EF4-FFF2-40B4-BE49-F238E27FC236}">
                <a16:creationId xmlns:a16="http://schemas.microsoft.com/office/drawing/2014/main" id="{40CA4CD0-3233-25D6-8BFE-315E4C8994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200" y="326707"/>
            <a:ext cx="5943600" cy="3263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BD9DCAC-D984-57D8-411B-A8F34352AA0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42200" y="3884295"/>
            <a:ext cx="5943600" cy="395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6469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  <p:bldP spid="11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668899" y="465534"/>
            <a:ext cx="4091464" cy="5113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000"/>
              </a:lnSpc>
              <a:buNone/>
            </a:pPr>
            <a:r>
              <a:rPr lang="en-US" sz="320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Sensory Testing</a:t>
            </a:r>
            <a:endParaRPr lang="en-US" sz="3200" dirty="0"/>
          </a:p>
        </p:txBody>
      </p:sp>
      <p:sp>
        <p:nvSpPr>
          <p:cNvPr id="3" name="Text 1"/>
          <p:cNvSpPr/>
          <p:nvPr/>
        </p:nvSpPr>
        <p:spPr>
          <a:xfrm>
            <a:off x="992910" y="2165927"/>
            <a:ext cx="2721722" cy="7540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240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Assessment Method</a:t>
            </a:r>
            <a:endParaRPr lang="en-US" sz="2400" dirty="0"/>
          </a:p>
        </p:txBody>
      </p:sp>
      <p:sp>
        <p:nvSpPr>
          <p:cNvPr id="4" name="Text 2"/>
          <p:cNvSpPr/>
          <p:nvPr/>
        </p:nvSpPr>
        <p:spPr>
          <a:xfrm>
            <a:off x="992911" y="2658546"/>
            <a:ext cx="4368832" cy="27245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0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Sensation or grimace to pinprick. Withdrawal from stimulus in obtunded patient. Test multiple body areas to check for hemisensory loss.</a:t>
            </a:r>
            <a:endParaRPr lang="en-US" sz="20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8697" y="1286708"/>
            <a:ext cx="7200424" cy="4018836"/>
          </a:xfrm>
          <a:prstGeom prst="rect">
            <a:avLst/>
          </a:prstGeom>
        </p:spPr>
      </p:pic>
      <p:sp>
        <p:nvSpPr>
          <p:cNvPr id="6" name="Shape 3"/>
          <p:cNvSpPr/>
          <p:nvPr/>
        </p:nvSpPr>
        <p:spPr>
          <a:xfrm>
            <a:off x="1668899" y="5571053"/>
            <a:ext cx="3685461" cy="1487924"/>
          </a:xfrm>
          <a:prstGeom prst="roundRect">
            <a:avLst>
              <a:gd name="adj" fmla="val 1650"/>
            </a:avLst>
          </a:prstGeom>
          <a:solidFill>
            <a:srgbClr val="3A3B3C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2491" y="5734645"/>
            <a:ext cx="490895" cy="490895"/>
          </a:xfrm>
          <a:prstGeom prst="rect">
            <a:avLst/>
          </a:prstGeom>
        </p:spPr>
      </p:pic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67508" y="5869662"/>
            <a:ext cx="220861" cy="220861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1832491" y="6343531"/>
            <a:ext cx="2045732" cy="2556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0 - Normal</a:t>
            </a:r>
            <a:endParaRPr lang="en-US" sz="1600" dirty="0"/>
          </a:p>
        </p:txBody>
      </p:sp>
      <p:sp>
        <p:nvSpPr>
          <p:cNvPr id="10" name="Text 5"/>
          <p:cNvSpPr/>
          <p:nvPr/>
        </p:nvSpPr>
        <p:spPr>
          <a:xfrm>
            <a:off x="1832491" y="6670000"/>
            <a:ext cx="3358277" cy="2253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2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No sensory loss</a:t>
            </a:r>
            <a:endParaRPr lang="en-US" sz="1250" dirty="0"/>
          </a:p>
        </p:txBody>
      </p:sp>
      <p:sp>
        <p:nvSpPr>
          <p:cNvPr id="11" name="Shape 6"/>
          <p:cNvSpPr/>
          <p:nvPr/>
        </p:nvSpPr>
        <p:spPr>
          <a:xfrm>
            <a:off x="5472351" y="5571053"/>
            <a:ext cx="3685580" cy="1487924"/>
          </a:xfrm>
          <a:prstGeom prst="roundRect">
            <a:avLst>
              <a:gd name="adj" fmla="val 1650"/>
            </a:avLst>
          </a:prstGeom>
          <a:solidFill>
            <a:srgbClr val="3A3B3C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35943" y="5734645"/>
            <a:ext cx="490895" cy="490895"/>
          </a:xfrm>
          <a:prstGeom prst="rect">
            <a:avLst/>
          </a:prstGeom>
        </p:spPr>
      </p:pic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770959" y="5869662"/>
            <a:ext cx="220861" cy="220861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5635943" y="6343531"/>
            <a:ext cx="2045732" cy="2556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1 - Mild-Moderate</a:t>
            </a:r>
            <a:endParaRPr lang="en-US" sz="1600" dirty="0"/>
          </a:p>
        </p:txBody>
      </p:sp>
      <p:sp>
        <p:nvSpPr>
          <p:cNvPr id="15" name="Text 8"/>
          <p:cNvSpPr/>
          <p:nvPr/>
        </p:nvSpPr>
        <p:spPr>
          <a:xfrm>
            <a:off x="5635943" y="6670000"/>
            <a:ext cx="3358396" cy="2253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2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Less sharp or dull sensation</a:t>
            </a:r>
            <a:endParaRPr lang="en-US" sz="1250" dirty="0"/>
          </a:p>
        </p:txBody>
      </p:sp>
      <p:sp>
        <p:nvSpPr>
          <p:cNvPr id="16" name="Shape 9"/>
          <p:cNvSpPr/>
          <p:nvPr/>
        </p:nvSpPr>
        <p:spPr>
          <a:xfrm>
            <a:off x="9275921" y="5571053"/>
            <a:ext cx="3685580" cy="1487924"/>
          </a:xfrm>
          <a:prstGeom prst="roundRect">
            <a:avLst>
              <a:gd name="adj" fmla="val 1650"/>
            </a:avLst>
          </a:prstGeom>
          <a:solidFill>
            <a:srgbClr val="3A3B3C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7" name="Image 5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39513" y="5734645"/>
            <a:ext cx="490895" cy="490895"/>
          </a:xfrm>
          <a:prstGeom prst="rect">
            <a:avLst/>
          </a:prstGeom>
        </p:spPr>
      </p:pic>
      <p:pic>
        <p:nvPicPr>
          <p:cNvPr id="18" name="Image 6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574530" y="5869662"/>
            <a:ext cx="220861" cy="220861"/>
          </a:xfrm>
          <a:prstGeom prst="rect">
            <a:avLst/>
          </a:prstGeom>
        </p:spPr>
      </p:pic>
      <p:sp>
        <p:nvSpPr>
          <p:cNvPr id="19" name="Text 10"/>
          <p:cNvSpPr/>
          <p:nvPr/>
        </p:nvSpPr>
        <p:spPr>
          <a:xfrm>
            <a:off x="9439513" y="6343531"/>
            <a:ext cx="2045732" cy="2556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2 - Severe-Total</a:t>
            </a:r>
            <a:endParaRPr lang="en-US" sz="1600" dirty="0"/>
          </a:p>
        </p:txBody>
      </p:sp>
      <p:sp>
        <p:nvSpPr>
          <p:cNvPr id="20" name="Text 11"/>
          <p:cNvSpPr/>
          <p:nvPr/>
        </p:nvSpPr>
        <p:spPr>
          <a:xfrm>
            <a:off x="9439513" y="6670000"/>
            <a:ext cx="3358396" cy="2253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2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Not aware of being touched</a:t>
            </a:r>
            <a:endParaRPr lang="en-US" sz="1250" dirty="0"/>
          </a:p>
        </p:txBody>
      </p:sp>
      <p:sp>
        <p:nvSpPr>
          <p:cNvPr id="21" name="Shape 12"/>
          <p:cNvSpPr/>
          <p:nvPr/>
        </p:nvSpPr>
        <p:spPr>
          <a:xfrm>
            <a:off x="1668899" y="7191732"/>
            <a:ext cx="11292602" cy="572214"/>
          </a:xfrm>
          <a:prstGeom prst="roundRect">
            <a:avLst>
              <a:gd name="adj" fmla="val 4290"/>
            </a:avLst>
          </a:prstGeom>
          <a:solidFill>
            <a:srgbClr val="443D09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22" name="Image 7" descr="preencode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32491" y="7420570"/>
            <a:ext cx="204549" cy="163592"/>
          </a:xfrm>
          <a:prstGeom prst="rect">
            <a:avLst/>
          </a:prstGeom>
        </p:spPr>
      </p:pic>
      <p:sp>
        <p:nvSpPr>
          <p:cNvPr id="23" name="Text 13"/>
          <p:cNvSpPr/>
          <p:nvPr/>
        </p:nvSpPr>
        <p:spPr>
          <a:xfrm>
            <a:off x="2200632" y="7350562"/>
            <a:ext cx="10597277" cy="2253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250" b="1" dirty="0">
                <a:solidFill>
                  <a:srgbClr val="FFFFF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Note:</a:t>
            </a:r>
            <a:r>
              <a:rPr lang="en-US" sz="1250" dirty="0">
                <a:solidFill>
                  <a:srgbClr val="FFFFF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Only sensory loss attributed to stroke is scored as abnormal. Comatose patients automatically score 2.</a:t>
            </a:r>
            <a:endParaRPr lang="en-US" sz="1250" dirty="0"/>
          </a:p>
        </p:txBody>
      </p:sp>
    </p:spTree>
    <p:extLst>
      <p:ext uri="{BB962C8B-B14F-4D97-AF65-F5344CB8AC3E}">
        <p14:creationId xmlns:p14="http://schemas.microsoft.com/office/powerpoint/2010/main" val="23082710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61122DD3-DC6F-5501-083C-814F7D7AD692}"/>
              </a:ext>
            </a:extLst>
          </p:cNvPr>
          <p:cNvSpPr/>
          <p:nvPr/>
        </p:nvSpPr>
        <p:spPr>
          <a:xfrm>
            <a:off x="7315200" y="2766291"/>
            <a:ext cx="5911273" cy="173343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B7C8A23-D15F-72AD-F98F-5DF4FBCD36AB}"/>
              </a:ext>
            </a:extLst>
          </p:cNvPr>
          <p:cNvSpPr/>
          <p:nvPr/>
        </p:nvSpPr>
        <p:spPr>
          <a:xfrm>
            <a:off x="7384473" y="4904509"/>
            <a:ext cx="5842000" cy="172905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6D3B160-89B1-D519-5F29-1ADA0DDF251D}"/>
              </a:ext>
            </a:extLst>
          </p:cNvPr>
          <p:cNvSpPr/>
          <p:nvPr/>
        </p:nvSpPr>
        <p:spPr>
          <a:xfrm>
            <a:off x="683491" y="4904509"/>
            <a:ext cx="5948218" cy="172905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AAA5385-A338-2124-3965-9F633E78E389}"/>
              </a:ext>
            </a:extLst>
          </p:cNvPr>
          <p:cNvSpPr/>
          <p:nvPr/>
        </p:nvSpPr>
        <p:spPr>
          <a:xfrm>
            <a:off x="683491" y="2766291"/>
            <a:ext cx="5948218" cy="141363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0"/>
          <p:cNvSpPr/>
          <p:nvPr/>
        </p:nvSpPr>
        <p:spPr>
          <a:xfrm>
            <a:off x="793790" y="1504593"/>
            <a:ext cx="744271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Dysarthria Testing Protocol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667000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Prata Light" pitchFamily="34" charset="0"/>
                <a:ea typeface="Prata Light" pitchFamily="34" charset="-122"/>
                <a:cs typeface="Prata Light" pitchFamily="34" charset="-120"/>
              </a:rPr>
              <a:t>01</a:t>
            </a:r>
            <a:endParaRPr lang="en-US" sz="17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3022044"/>
            <a:ext cx="6407944" cy="3048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793790" y="3196352"/>
            <a:ext cx="314348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Obtain Speech Sample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793790" y="3686770"/>
            <a:ext cx="640794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Ask patient to read or repeat words from the list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7428548" y="2667000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Prata Light" pitchFamily="34" charset="0"/>
                <a:ea typeface="Prata Light" pitchFamily="34" charset="-122"/>
                <a:cs typeface="Prata Light" pitchFamily="34" charset="-120"/>
              </a:rPr>
              <a:t>02</a:t>
            </a:r>
            <a:endParaRPr lang="en-US" sz="1750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8548" y="3022044"/>
            <a:ext cx="6408063" cy="30480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7428548" y="3196352"/>
            <a:ext cx="410158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Severe Aphasia Consideration</a:t>
            </a:r>
            <a:endParaRPr lang="en-US" sz="2200" dirty="0"/>
          </a:p>
        </p:txBody>
      </p:sp>
      <p:sp>
        <p:nvSpPr>
          <p:cNvPr id="10" name="Text 6"/>
          <p:cNvSpPr/>
          <p:nvPr/>
        </p:nvSpPr>
        <p:spPr>
          <a:xfrm>
            <a:off x="7428548" y="3686770"/>
            <a:ext cx="640806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Rate clarity of spontaneous speech if patient has severe language impairment.</a:t>
            </a:r>
            <a:endParaRPr lang="en-US" sz="1750" dirty="0"/>
          </a:p>
        </p:txBody>
      </p:sp>
      <p:sp>
        <p:nvSpPr>
          <p:cNvPr id="11" name="Text 7"/>
          <p:cNvSpPr/>
          <p:nvPr/>
        </p:nvSpPr>
        <p:spPr>
          <a:xfrm>
            <a:off x="793790" y="4809411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Prata Light" pitchFamily="34" charset="0"/>
                <a:ea typeface="Prata Light" pitchFamily="34" charset="-122"/>
                <a:cs typeface="Prata Light" pitchFamily="34" charset="-120"/>
              </a:rPr>
              <a:t>03</a:t>
            </a:r>
            <a:endParaRPr lang="en-US" sz="1750" dirty="0"/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5141714"/>
            <a:ext cx="6407944" cy="30480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793790" y="533876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Physical Barriers</a:t>
            </a:r>
            <a:endParaRPr lang="en-US" sz="2200" dirty="0"/>
          </a:p>
        </p:txBody>
      </p:sp>
      <p:sp>
        <p:nvSpPr>
          <p:cNvPr id="14" name="Text 9"/>
          <p:cNvSpPr/>
          <p:nvPr/>
        </p:nvSpPr>
        <p:spPr>
          <a:xfrm>
            <a:off x="793790" y="5829181"/>
            <a:ext cx="640794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Record as untestable (UN) only if intubated or has other physical barriers to speech.</a:t>
            </a:r>
            <a:endParaRPr lang="en-US" sz="1750" dirty="0"/>
          </a:p>
        </p:txBody>
      </p:sp>
      <p:sp>
        <p:nvSpPr>
          <p:cNvPr id="15" name="Text 10"/>
          <p:cNvSpPr/>
          <p:nvPr/>
        </p:nvSpPr>
        <p:spPr>
          <a:xfrm>
            <a:off x="7428548" y="4809411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Prata Light" pitchFamily="34" charset="0"/>
                <a:ea typeface="Prata Light" pitchFamily="34" charset="-122"/>
                <a:cs typeface="Prata Light" pitchFamily="34" charset="-120"/>
              </a:rPr>
              <a:t>04</a:t>
            </a:r>
            <a:endParaRPr lang="en-US" sz="1750" dirty="0"/>
          </a:p>
        </p:txBody>
      </p:sp>
      <p:pic>
        <p:nvPicPr>
          <p:cNvPr id="16" name="Image 3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8548" y="5164455"/>
            <a:ext cx="6408063" cy="30480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7428548" y="533876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Blind Testing</a:t>
            </a:r>
            <a:endParaRPr lang="en-US" sz="2200" dirty="0"/>
          </a:p>
        </p:txBody>
      </p:sp>
      <p:sp>
        <p:nvSpPr>
          <p:cNvPr id="18" name="Text 12"/>
          <p:cNvSpPr/>
          <p:nvPr/>
        </p:nvSpPr>
        <p:spPr>
          <a:xfrm>
            <a:off x="7428548" y="5829181"/>
            <a:ext cx="640806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Do not inform patient why they are being tested.</a:t>
            </a:r>
            <a:endParaRPr lang="en-US" sz="1750" dirty="0"/>
          </a:p>
        </p:txBody>
      </p:sp>
    </p:spTree>
    <p:extLst>
      <p:ext uri="{BB962C8B-B14F-4D97-AF65-F5344CB8AC3E}">
        <p14:creationId xmlns:p14="http://schemas.microsoft.com/office/powerpoint/2010/main" val="25987630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21" grpId="0" animBg="1"/>
      <p:bldP spid="19" grpId="0" animBg="1"/>
      <p:bldP spid="3" grpId="0" animBg="1"/>
      <p:bldP spid="5" grpId="0" animBg="1"/>
      <p:bldP spid="6" grpId="0" animBg="1"/>
      <p:bldP spid="7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7" grpId="0" animBg="1"/>
      <p:bldP spid="1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C184DE-A664-777C-9C95-74E931B970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3139" y="0"/>
            <a:ext cx="9244122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930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10FC9C-404A-8CEE-D89F-7933A0A45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2017" y="0"/>
            <a:ext cx="6406365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5469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29136" y="453930"/>
            <a:ext cx="742688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360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Key Assessment Guidelines:</a:t>
            </a:r>
          </a:p>
          <a:p>
            <a:pPr marL="0" indent="0" algn="ctr">
              <a:lnSpc>
                <a:spcPts val="5550"/>
              </a:lnSpc>
              <a:buNone/>
            </a:pPr>
            <a:r>
              <a:rPr lang="en-US" sz="360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AKA Stuff Ross Doesn’t Care About</a:t>
            </a:r>
          </a:p>
        </p:txBody>
      </p:sp>
      <p:sp>
        <p:nvSpPr>
          <p:cNvPr id="4" name="Text 1"/>
          <p:cNvSpPr/>
          <p:nvPr/>
        </p:nvSpPr>
        <p:spPr>
          <a:xfrm>
            <a:off x="793790" y="285190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Dysarthria Testing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3433048"/>
            <a:ext cx="3501509" cy="31411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Never untestable due to aphasia alone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Use spontaneous speech for severe aphasia cases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Document physical barriers clearly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Blind testing maintains assessment integrity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4856321" y="285190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Inattention Testing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4856321" y="3433048"/>
            <a:ext cx="3501509" cy="27782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Abnormality scored only if present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Never untestable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Visual spatial neglect indicates abnormality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 err="1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Anosagnosia</a:t>
            </a: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(Poor insight) taken as evidence</a:t>
            </a:r>
            <a:endParaRPr lang="en-US" sz="1750" dirty="0"/>
          </a:p>
        </p:txBody>
      </p:sp>
    </p:spTree>
    <p:extLst>
      <p:ext uri="{BB962C8B-B14F-4D97-AF65-F5344CB8AC3E}">
        <p14:creationId xmlns:p14="http://schemas.microsoft.com/office/powerpoint/2010/main" val="28244485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43082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Dysarthria Scale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2005489"/>
            <a:ext cx="6407944" cy="2577108"/>
          </a:xfrm>
          <a:prstGeom prst="roundRect">
            <a:avLst>
              <a:gd name="adj" fmla="val 1320"/>
            </a:avLst>
          </a:prstGeom>
          <a:solidFill>
            <a:srgbClr val="3A3B3C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604" y="2232303"/>
            <a:ext cx="680442" cy="680442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07770" y="2419350"/>
            <a:ext cx="306110" cy="30611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020604" y="313955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0 - Normal</a:t>
            </a:r>
            <a:endParaRPr lang="en-US" sz="2200" dirty="0"/>
          </a:p>
        </p:txBody>
      </p:sp>
      <p:sp>
        <p:nvSpPr>
          <p:cNvPr id="7" name="Text 3"/>
          <p:cNvSpPr/>
          <p:nvPr/>
        </p:nvSpPr>
        <p:spPr>
          <a:xfrm>
            <a:off x="1020604" y="3629978"/>
            <a:ext cx="59543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Clear, articulate speech with no discernible impairment.</a:t>
            </a:r>
            <a:endParaRPr lang="en-US" sz="1750" dirty="0"/>
          </a:p>
        </p:txBody>
      </p:sp>
      <p:sp>
        <p:nvSpPr>
          <p:cNvPr id="8" name="Shape 4"/>
          <p:cNvSpPr/>
          <p:nvPr/>
        </p:nvSpPr>
        <p:spPr>
          <a:xfrm>
            <a:off x="7428548" y="2005489"/>
            <a:ext cx="6408063" cy="2577108"/>
          </a:xfrm>
          <a:prstGeom prst="roundRect">
            <a:avLst>
              <a:gd name="adj" fmla="val 1320"/>
            </a:avLst>
          </a:prstGeom>
          <a:solidFill>
            <a:srgbClr val="3A3B3C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55362" y="2232303"/>
            <a:ext cx="680442" cy="680442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842528" y="2419350"/>
            <a:ext cx="306110" cy="30611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655362" y="313955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1 - Mild-to-Moderate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7655362" y="3629978"/>
            <a:ext cx="595443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Some words slurred; speech understandable with some difficulty.</a:t>
            </a:r>
            <a:endParaRPr lang="en-US" sz="1750" dirty="0"/>
          </a:p>
        </p:txBody>
      </p:sp>
      <p:sp>
        <p:nvSpPr>
          <p:cNvPr id="13" name="Shape 7"/>
          <p:cNvSpPr/>
          <p:nvPr/>
        </p:nvSpPr>
        <p:spPr>
          <a:xfrm>
            <a:off x="793790" y="4809411"/>
            <a:ext cx="6407944" cy="2577108"/>
          </a:xfrm>
          <a:prstGeom prst="roundRect">
            <a:avLst>
              <a:gd name="adj" fmla="val 1320"/>
            </a:avLst>
          </a:prstGeom>
          <a:solidFill>
            <a:srgbClr val="3A3B3C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0604" y="5036225"/>
            <a:ext cx="680442" cy="680442"/>
          </a:xfrm>
          <a:prstGeom prst="rect">
            <a:avLst/>
          </a:prstGeom>
        </p:spPr>
      </p:pic>
      <p:pic>
        <p:nvPicPr>
          <p:cNvPr id="15" name="Image 5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207770" y="5223272"/>
            <a:ext cx="306110" cy="306110"/>
          </a:xfrm>
          <a:prstGeom prst="rect">
            <a:avLst/>
          </a:prstGeom>
        </p:spPr>
      </p:pic>
      <p:sp>
        <p:nvSpPr>
          <p:cNvPr id="16" name="Text 8"/>
          <p:cNvSpPr/>
          <p:nvPr/>
        </p:nvSpPr>
        <p:spPr>
          <a:xfrm>
            <a:off x="1020604" y="594348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2 - Severe</a:t>
            </a:r>
            <a:endParaRPr lang="en-US" sz="2200" dirty="0"/>
          </a:p>
        </p:txBody>
      </p:sp>
      <p:sp>
        <p:nvSpPr>
          <p:cNvPr id="17" name="Text 9"/>
          <p:cNvSpPr/>
          <p:nvPr/>
        </p:nvSpPr>
        <p:spPr>
          <a:xfrm>
            <a:off x="1020604" y="6433899"/>
            <a:ext cx="59543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Speech unintelligible or mute/anarthric, disproportionate to any dysphasia.</a:t>
            </a:r>
            <a:endParaRPr lang="en-US" sz="1750" dirty="0"/>
          </a:p>
        </p:txBody>
      </p:sp>
      <p:sp>
        <p:nvSpPr>
          <p:cNvPr id="18" name="Shape 10"/>
          <p:cNvSpPr/>
          <p:nvPr/>
        </p:nvSpPr>
        <p:spPr>
          <a:xfrm>
            <a:off x="7428548" y="4809411"/>
            <a:ext cx="6408063" cy="2577108"/>
          </a:xfrm>
          <a:prstGeom prst="roundRect">
            <a:avLst>
              <a:gd name="adj" fmla="val 1320"/>
            </a:avLst>
          </a:prstGeom>
          <a:solidFill>
            <a:srgbClr val="3A3B3C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9" name="Image 6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55362" y="5036225"/>
            <a:ext cx="680442" cy="680442"/>
          </a:xfrm>
          <a:prstGeom prst="rect">
            <a:avLst/>
          </a:prstGeom>
        </p:spPr>
      </p:pic>
      <p:pic>
        <p:nvPicPr>
          <p:cNvPr id="20" name="Image 7" descr="preencoded.png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842528" y="5223272"/>
            <a:ext cx="306110" cy="306110"/>
          </a:xfrm>
          <a:prstGeom prst="rect">
            <a:avLst/>
          </a:prstGeom>
        </p:spPr>
      </p:pic>
      <p:sp>
        <p:nvSpPr>
          <p:cNvPr id="21" name="Text 11"/>
          <p:cNvSpPr/>
          <p:nvPr/>
        </p:nvSpPr>
        <p:spPr>
          <a:xfrm>
            <a:off x="7655362" y="594348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UN - Untestable</a:t>
            </a:r>
            <a:endParaRPr lang="en-US" sz="2200" dirty="0"/>
          </a:p>
        </p:txBody>
      </p:sp>
      <p:sp>
        <p:nvSpPr>
          <p:cNvPr id="22" name="Text 12"/>
          <p:cNvSpPr/>
          <p:nvPr/>
        </p:nvSpPr>
        <p:spPr>
          <a:xfrm>
            <a:off x="7655362" y="6433899"/>
            <a:ext cx="595443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Intubated or other physical barrier preventing speech production.</a:t>
            </a:r>
            <a:endParaRPr lang="en-US" sz="1750" dirty="0"/>
          </a:p>
        </p:txBody>
      </p:sp>
    </p:spTree>
    <p:extLst>
      <p:ext uri="{BB962C8B-B14F-4D97-AF65-F5344CB8AC3E}">
        <p14:creationId xmlns:p14="http://schemas.microsoft.com/office/powerpoint/2010/main" val="24009575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32565" y="835700"/>
            <a:ext cx="7651671" cy="13325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200"/>
              </a:lnSpc>
              <a:buNone/>
            </a:pPr>
            <a:r>
              <a:rPr lang="en-US" sz="415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Extinction and Inattention Assessment</a:t>
            </a:r>
            <a:endParaRPr lang="en-US" sz="4150" dirty="0"/>
          </a:p>
        </p:txBody>
      </p:sp>
      <p:sp>
        <p:nvSpPr>
          <p:cNvPr id="4" name="Text 1"/>
          <p:cNvSpPr/>
          <p:nvPr/>
        </p:nvSpPr>
        <p:spPr>
          <a:xfrm>
            <a:off x="6232565" y="2468761"/>
            <a:ext cx="7651671" cy="6617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Formerly known as Neglect. Sufficient information may be obtained during prior testing phases.</a:t>
            </a:r>
            <a:endParaRPr lang="en-US" sz="1650" dirty="0"/>
          </a:p>
        </p:txBody>
      </p:sp>
      <p:sp>
        <p:nvSpPr>
          <p:cNvPr id="5" name="Shape 2"/>
          <p:cNvSpPr/>
          <p:nvPr/>
        </p:nvSpPr>
        <p:spPr>
          <a:xfrm>
            <a:off x="6232565" y="3355896"/>
            <a:ext cx="3725585" cy="2581632"/>
          </a:xfrm>
          <a:prstGeom prst="roundRect">
            <a:avLst>
              <a:gd name="adj" fmla="val 1239"/>
            </a:avLst>
          </a:prstGeom>
          <a:solidFill>
            <a:srgbClr val="1B1C1D"/>
          </a:solidFill>
          <a:ln w="22860">
            <a:solidFill>
              <a:srgbClr val="53545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3"/>
          <p:cNvSpPr/>
          <p:nvPr/>
        </p:nvSpPr>
        <p:spPr>
          <a:xfrm>
            <a:off x="6468547" y="3591878"/>
            <a:ext cx="3253621" cy="6660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Visual Loss Consideration</a:t>
            </a:r>
            <a:endParaRPr lang="en-US" sz="2050" dirty="0"/>
          </a:p>
        </p:txBody>
      </p:sp>
      <p:sp>
        <p:nvSpPr>
          <p:cNvPr id="7" name="Text 4"/>
          <p:cNvSpPr/>
          <p:nvPr/>
        </p:nvSpPr>
        <p:spPr>
          <a:xfrm>
            <a:off x="6468547" y="4378047"/>
            <a:ext cx="3253621" cy="13234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If severe visual loss </a:t>
            </a:r>
          </a:p>
          <a:p>
            <a:pPr marL="0" indent="0" algn="l">
              <a:lnSpc>
                <a:spcPts val="2600"/>
              </a:lnSpc>
              <a:buNone/>
            </a:pPr>
            <a:endParaRPr lang="en-US" sz="1650" dirty="0">
              <a:solidFill>
                <a:srgbClr val="CFCBBF"/>
              </a:solidFill>
              <a:latin typeface="Raleway" pitchFamily="34" charset="0"/>
              <a:ea typeface="Raleway" pitchFamily="34" charset="-122"/>
              <a:cs typeface="Raleway" pitchFamily="34" charset="-120"/>
            </a:endParaRPr>
          </a:p>
          <a:p>
            <a:pPr marL="0" indent="0" algn="l">
              <a:lnSpc>
                <a:spcPts val="2600"/>
              </a:lnSpc>
              <a:buNone/>
            </a:pPr>
            <a:r>
              <a:rPr lang="en-US" sz="16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DOCUMENT</a:t>
            </a:r>
          </a:p>
        </p:txBody>
      </p:sp>
      <p:sp>
        <p:nvSpPr>
          <p:cNvPr id="8" name="Shape 5"/>
          <p:cNvSpPr/>
          <p:nvPr/>
        </p:nvSpPr>
        <p:spPr>
          <a:xfrm>
            <a:off x="10158532" y="3355896"/>
            <a:ext cx="3725704" cy="2581632"/>
          </a:xfrm>
          <a:prstGeom prst="roundRect">
            <a:avLst>
              <a:gd name="adj" fmla="val 1239"/>
            </a:avLst>
          </a:prstGeom>
          <a:solidFill>
            <a:srgbClr val="1B1C1D"/>
          </a:solidFill>
          <a:ln w="22860">
            <a:solidFill>
              <a:srgbClr val="53545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 6"/>
          <p:cNvSpPr/>
          <p:nvPr/>
        </p:nvSpPr>
        <p:spPr>
          <a:xfrm>
            <a:off x="10394513" y="3591878"/>
            <a:ext cx="2664976" cy="3330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Aphasia Factor</a:t>
            </a:r>
            <a:endParaRPr lang="en-US" sz="2050" dirty="0"/>
          </a:p>
        </p:txBody>
      </p:sp>
      <p:sp>
        <p:nvSpPr>
          <p:cNvPr id="10" name="Text 7"/>
          <p:cNvSpPr/>
          <p:nvPr/>
        </p:nvSpPr>
        <p:spPr>
          <a:xfrm>
            <a:off x="10394513" y="4045029"/>
            <a:ext cx="3253740" cy="6617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endParaRPr lang="en-US" sz="1650" dirty="0">
              <a:solidFill>
                <a:srgbClr val="CFCBBF"/>
              </a:solidFill>
              <a:latin typeface="Raleway" pitchFamily="34" charset="0"/>
              <a:ea typeface="Raleway" pitchFamily="34" charset="-122"/>
              <a:cs typeface="Raleway" pitchFamily="34" charset="-120"/>
            </a:endParaRPr>
          </a:p>
          <a:p>
            <a:pPr marL="0" indent="0" algn="l">
              <a:lnSpc>
                <a:spcPts val="2600"/>
              </a:lnSpc>
              <a:buNone/>
            </a:pPr>
            <a:r>
              <a:rPr lang="en-US" sz="16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If patient has aphasia </a:t>
            </a:r>
          </a:p>
          <a:p>
            <a:pPr marL="0" indent="0" algn="l">
              <a:lnSpc>
                <a:spcPts val="2600"/>
              </a:lnSpc>
              <a:buNone/>
            </a:pPr>
            <a:endParaRPr lang="en-US" sz="1650" dirty="0">
              <a:solidFill>
                <a:srgbClr val="CFCBBF"/>
              </a:solidFill>
              <a:latin typeface="Raleway" pitchFamily="34" charset="0"/>
            </a:endParaRPr>
          </a:p>
          <a:p>
            <a:pPr marL="0" indent="0" algn="l">
              <a:lnSpc>
                <a:spcPts val="2600"/>
              </a:lnSpc>
              <a:buNone/>
            </a:pPr>
            <a:r>
              <a:rPr lang="en-US" sz="1650" dirty="0">
                <a:solidFill>
                  <a:srgbClr val="CFCBBF"/>
                </a:solidFill>
                <a:latin typeface="Raleway" pitchFamily="34" charset="0"/>
              </a:rPr>
              <a:t>DOCUMENT</a:t>
            </a:r>
            <a:endParaRPr lang="en-US" sz="1650" dirty="0"/>
          </a:p>
        </p:txBody>
      </p:sp>
      <p:sp>
        <p:nvSpPr>
          <p:cNvPr id="11" name="Shape 8"/>
          <p:cNvSpPr/>
          <p:nvPr/>
        </p:nvSpPr>
        <p:spPr>
          <a:xfrm>
            <a:off x="6232565" y="6137909"/>
            <a:ext cx="7651671" cy="1754563"/>
          </a:xfrm>
          <a:prstGeom prst="roundRect">
            <a:avLst>
              <a:gd name="adj" fmla="val 2546"/>
            </a:avLst>
          </a:prstGeom>
          <a:solidFill>
            <a:srgbClr val="1B1C1D"/>
          </a:solidFill>
          <a:ln w="22860">
            <a:solidFill>
              <a:srgbClr val="53545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 9"/>
          <p:cNvSpPr/>
          <p:nvPr/>
        </p:nvSpPr>
        <p:spPr>
          <a:xfrm>
            <a:off x="6468547" y="6373892"/>
            <a:ext cx="2965252" cy="3330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Abnormality Indicators</a:t>
            </a:r>
            <a:endParaRPr lang="en-US" sz="2050" dirty="0"/>
          </a:p>
        </p:txBody>
      </p:sp>
      <p:sp>
        <p:nvSpPr>
          <p:cNvPr id="13" name="Text 10"/>
          <p:cNvSpPr/>
          <p:nvPr/>
        </p:nvSpPr>
        <p:spPr>
          <a:xfrm>
            <a:off x="6468547" y="6827044"/>
            <a:ext cx="7179707" cy="3308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Visual spatial neglect or </a:t>
            </a:r>
            <a:r>
              <a:rPr lang="en-US" sz="1650" dirty="0" err="1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anosagnosia</a:t>
            </a:r>
            <a:r>
              <a:rPr lang="en-US" sz="16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(lack of insight) </a:t>
            </a:r>
          </a:p>
          <a:p>
            <a:pPr marL="0" indent="0" algn="l">
              <a:lnSpc>
                <a:spcPts val="2600"/>
              </a:lnSpc>
              <a:buNone/>
            </a:pPr>
            <a:endParaRPr lang="en-US" sz="1650" dirty="0">
              <a:solidFill>
                <a:srgbClr val="CFCBBF"/>
              </a:solidFill>
              <a:latin typeface="Raleway" pitchFamily="34" charset="0"/>
              <a:ea typeface="Raleway" pitchFamily="34" charset="-122"/>
              <a:cs typeface="Raleway" pitchFamily="34" charset="-120"/>
            </a:endParaRPr>
          </a:p>
          <a:p>
            <a:pPr marL="0" indent="0" algn="l">
              <a:lnSpc>
                <a:spcPts val="2600"/>
              </a:lnSpc>
              <a:buNone/>
            </a:pPr>
            <a:r>
              <a:rPr lang="en-US" sz="16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DOCUMENT</a:t>
            </a:r>
            <a:endParaRPr lang="en-US" sz="1650" dirty="0"/>
          </a:p>
        </p:txBody>
      </p:sp>
    </p:spTree>
    <p:extLst>
      <p:ext uri="{BB962C8B-B14F-4D97-AF65-F5344CB8AC3E}">
        <p14:creationId xmlns:p14="http://schemas.microsoft.com/office/powerpoint/2010/main" val="14284153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33B93B-1EC1-962F-9280-D5F418138E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359" y="0"/>
            <a:ext cx="11247681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7003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66882" y="656749"/>
            <a:ext cx="8463439" cy="6847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350"/>
              </a:lnSpc>
              <a:buNone/>
            </a:pPr>
            <a:r>
              <a:rPr lang="en-US" sz="430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Stroke Types &amp; Pathophysiology</a:t>
            </a:r>
            <a:endParaRPr lang="en-US" sz="4300" dirty="0"/>
          </a:p>
        </p:txBody>
      </p:sp>
      <p:sp>
        <p:nvSpPr>
          <p:cNvPr id="3" name="Shape 1"/>
          <p:cNvSpPr/>
          <p:nvPr/>
        </p:nvSpPr>
        <p:spPr>
          <a:xfrm>
            <a:off x="766882" y="1764744"/>
            <a:ext cx="4224457" cy="5225415"/>
          </a:xfrm>
          <a:prstGeom prst="roundRect">
            <a:avLst>
              <a:gd name="adj" fmla="val 778"/>
            </a:avLst>
          </a:prstGeom>
          <a:solidFill>
            <a:srgbClr val="3A3B3C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957" y="1983819"/>
            <a:ext cx="657344" cy="657344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6693" y="2164556"/>
            <a:ext cx="295751" cy="295751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985957" y="2852738"/>
            <a:ext cx="2738914" cy="3423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5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Ischemic Stroke</a:t>
            </a:r>
            <a:endParaRPr lang="en-US" sz="2150" dirty="0"/>
          </a:p>
        </p:txBody>
      </p:sp>
      <p:sp>
        <p:nvSpPr>
          <p:cNvPr id="7" name="Text 3"/>
          <p:cNvSpPr/>
          <p:nvPr/>
        </p:nvSpPr>
        <p:spPr>
          <a:xfrm>
            <a:off x="985957" y="3321963"/>
            <a:ext cx="3786307" cy="3444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b="1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~87% of cases</a:t>
            </a:r>
            <a:endParaRPr lang="en-US" sz="1700" dirty="0"/>
          </a:p>
        </p:txBody>
      </p:sp>
      <p:sp>
        <p:nvSpPr>
          <p:cNvPr id="8" name="Text 4"/>
          <p:cNvSpPr/>
          <p:nvPr/>
        </p:nvSpPr>
        <p:spPr>
          <a:xfrm>
            <a:off x="985957" y="3793331"/>
            <a:ext cx="3786307" cy="29777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Thrombotic: local vessel occlusion</a:t>
            </a:r>
            <a:endParaRPr lang="en-US" sz="1700" dirty="0"/>
          </a:p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Embolic: traveling clot from distant source</a:t>
            </a:r>
            <a:endParaRPr lang="en-US" sz="1700" dirty="0"/>
          </a:p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Large vessel occlusion (LVO) causes major deficits</a:t>
            </a:r>
            <a:endParaRPr lang="en-US" sz="1700" dirty="0"/>
          </a:p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Small vessel lacunar strokes present subtly</a:t>
            </a:r>
            <a:endParaRPr lang="en-US" sz="1700" dirty="0"/>
          </a:p>
        </p:txBody>
      </p:sp>
      <p:sp>
        <p:nvSpPr>
          <p:cNvPr id="9" name="Shape 5"/>
          <p:cNvSpPr/>
          <p:nvPr/>
        </p:nvSpPr>
        <p:spPr>
          <a:xfrm>
            <a:off x="5202912" y="1764744"/>
            <a:ext cx="4224457" cy="5225415"/>
          </a:xfrm>
          <a:prstGeom prst="roundRect">
            <a:avLst>
              <a:gd name="adj" fmla="val 778"/>
            </a:avLst>
          </a:prstGeom>
          <a:solidFill>
            <a:srgbClr val="3A3B3C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1987" y="1983819"/>
            <a:ext cx="657344" cy="657344"/>
          </a:xfrm>
          <a:prstGeom prst="rect">
            <a:avLst/>
          </a:prstGeom>
        </p:spPr>
      </p:pic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602724" y="2164556"/>
            <a:ext cx="295751" cy="295751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5421987" y="2852738"/>
            <a:ext cx="2738914" cy="3423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5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Hemorrhagic Stroke</a:t>
            </a:r>
            <a:endParaRPr lang="en-US" sz="2150" dirty="0"/>
          </a:p>
        </p:txBody>
      </p:sp>
      <p:sp>
        <p:nvSpPr>
          <p:cNvPr id="13" name="Text 7"/>
          <p:cNvSpPr/>
          <p:nvPr/>
        </p:nvSpPr>
        <p:spPr>
          <a:xfrm>
            <a:off x="5421987" y="3321963"/>
            <a:ext cx="3786307" cy="3444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b="1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~10% of cases</a:t>
            </a:r>
            <a:endParaRPr lang="en-US" sz="1700" dirty="0"/>
          </a:p>
        </p:txBody>
      </p:sp>
      <p:sp>
        <p:nvSpPr>
          <p:cNvPr id="14" name="Text 8"/>
          <p:cNvSpPr/>
          <p:nvPr/>
        </p:nvSpPr>
        <p:spPr>
          <a:xfrm>
            <a:off x="5421987" y="3793331"/>
            <a:ext cx="3786307" cy="22148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Intracerebral hemorrhage from vessel rupture</a:t>
            </a:r>
            <a:endParaRPr lang="en-US" sz="1700" dirty="0"/>
          </a:p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Often hypertensive or anticoagulation-related</a:t>
            </a:r>
            <a:endParaRPr lang="en-US" sz="1700" dirty="0"/>
          </a:p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Requires different management than ischemic</a:t>
            </a:r>
            <a:endParaRPr lang="en-US" sz="1700" dirty="0"/>
          </a:p>
        </p:txBody>
      </p:sp>
      <p:sp>
        <p:nvSpPr>
          <p:cNvPr id="15" name="Shape 9"/>
          <p:cNvSpPr/>
          <p:nvPr/>
        </p:nvSpPr>
        <p:spPr>
          <a:xfrm>
            <a:off x="9638943" y="1764744"/>
            <a:ext cx="4224457" cy="5225415"/>
          </a:xfrm>
          <a:prstGeom prst="roundRect">
            <a:avLst>
              <a:gd name="adj" fmla="val 778"/>
            </a:avLst>
          </a:prstGeom>
          <a:solidFill>
            <a:srgbClr val="3A3B3C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6" name="Image 4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58018" y="1983819"/>
            <a:ext cx="657344" cy="657344"/>
          </a:xfrm>
          <a:prstGeom prst="rect">
            <a:avLst/>
          </a:prstGeom>
        </p:spPr>
      </p:pic>
      <p:pic>
        <p:nvPicPr>
          <p:cNvPr id="17" name="Image 5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038755" y="2164556"/>
            <a:ext cx="295751" cy="295751"/>
          </a:xfrm>
          <a:prstGeom prst="rect">
            <a:avLst/>
          </a:prstGeom>
        </p:spPr>
      </p:pic>
      <p:sp>
        <p:nvSpPr>
          <p:cNvPr id="18" name="Text 10"/>
          <p:cNvSpPr/>
          <p:nvPr/>
        </p:nvSpPr>
        <p:spPr>
          <a:xfrm>
            <a:off x="9858018" y="2852738"/>
            <a:ext cx="3626287" cy="3423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5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Subarachnoid Hemorrhage</a:t>
            </a:r>
            <a:endParaRPr lang="en-US" sz="2150" dirty="0"/>
          </a:p>
        </p:txBody>
      </p:sp>
      <p:sp>
        <p:nvSpPr>
          <p:cNvPr id="19" name="Text 11"/>
          <p:cNvSpPr/>
          <p:nvPr/>
        </p:nvSpPr>
        <p:spPr>
          <a:xfrm>
            <a:off x="9858018" y="3321963"/>
            <a:ext cx="3786307" cy="3444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b="1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~3% of cases</a:t>
            </a:r>
            <a:endParaRPr lang="en-US" sz="1700" dirty="0"/>
          </a:p>
        </p:txBody>
      </p:sp>
      <p:sp>
        <p:nvSpPr>
          <p:cNvPr id="20" name="Text 12"/>
          <p:cNvSpPr/>
          <p:nvPr/>
        </p:nvSpPr>
        <p:spPr>
          <a:xfrm>
            <a:off x="9858018" y="3793331"/>
            <a:ext cx="3786307" cy="18703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Sudden severe headache ("thunderclap")</a:t>
            </a:r>
            <a:endParaRPr lang="en-US" sz="1700" dirty="0"/>
          </a:p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Often from ruptured aneurysm</a:t>
            </a:r>
            <a:endParaRPr lang="en-US" sz="1700" dirty="0"/>
          </a:p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High mortality requires urgent neurosurgical consultation</a:t>
            </a:r>
            <a:endParaRPr lang="en-US" sz="1700" dirty="0"/>
          </a:p>
        </p:txBody>
      </p:sp>
      <p:sp>
        <p:nvSpPr>
          <p:cNvPr id="21" name="Text 13"/>
          <p:cNvSpPr/>
          <p:nvPr/>
        </p:nvSpPr>
        <p:spPr>
          <a:xfrm>
            <a:off x="766882" y="7228284"/>
            <a:ext cx="13096637" cy="3444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Understanding stroke mechanisms guides appropriate therapy selection and predicts treatment response.</a:t>
            </a:r>
            <a:endParaRPr lang="en-US" sz="1700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2" grpId="0" animBg="1"/>
      <p:bldP spid="13" grpId="0" animBg="1"/>
      <p:bldP spid="14" grpId="0" animBg="1"/>
      <p:bldP spid="18" grpId="0" animBg="1"/>
      <p:bldP spid="19" grpId="0" animBg="1"/>
      <p:bldP spid="2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D3336D-03AB-667A-6C79-D6D090911C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8932" y="0"/>
            <a:ext cx="6032536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9688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818323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Inattention Scale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1133951" y="3887986"/>
            <a:ext cx="3856077" cy="226814"/>
          </a:xfrm>
          <a:prstGeom prst="roundRect">
            <a:avLst>
              <a:gd name="adj" fmla="val 15001"/>
            </a:avLst>
          </a:prstGeom>
          <a:solidFill>
            <a:srgbClr val="3A3B3C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793790" y="3661112"/>
            <a:ext cx="680442" cy="680442"/>
          </a:xfrm>
          <a:prstGeom prst="roundRect">
            <a:avLst>
              <a:gd name="adj" fmla="val 67192"/>
            </a:avLst>
          </a:prstGeom>
          <a:solidFill>
            <a:srgbClr val="3A3B3C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3930" y="3831253"/>
            <a:ext cx="340162" cy="340162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020604" y="456842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0 - No Abnormality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020604" y="5058847"/>
            <a:ext cx="374273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Full awareness and attention to all sensory stimuli.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5557123" y="3547705"/>
            <a:ext cx="3856077" cy="226814"/>
          </a:xfrm>
          <a:prstGeom prst="roundRect">
            <a:avLst>
              <a:gd name="adj" fmla="val 15001"/>
            </a:avLst>
          </a:prstGeom>
          <a:solidFill>
            <a:srgbClr val="3A3B3C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9" name="Shape 6"/>
          <p:cNvSpPr/>
          <p:nvPr/>
        </p:nvSpPr>
        <p:spPr>
          <a:xfrm>
            <a:off x="5216962" y="3320832"/>
            <a:ext cx="680442" cy="680442"/>
          </a:xfrm>
          <a:prstGeom prst="roundRect">
            <a:avLst>
              <a:gd name="adj" fmla="val 67192"/>
            </a:avLst>
          </a:prstGeom>
          <a:solidFill>
            <a:srgbClr val="3A3B3C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87102" y="3490972"/>
            <a:ext cx="340162" cy="340162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5443776" y="42281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1 - Mild Inattention</a:t>
            </a:r>
            <a:endParaRPr lang="en-US" sz="2200" dirty="0"/>
          </a:p>
        </p:txBody>
      </p:sp>
      <p:sp>
        <p:nvSpPr>
          <p:cNvPr id="12" name="Text 8"/>
          <p:cNvSpPr/>
          <p:nvPr/>
        </p:nvSpPr>
        <p:spPr>
          <a:xfrm>
            <a:off x="5443776" y="4718566"/>
            <a:ext cx="374273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Visual, tactile, auditory, spatial, or personal inattention. Extinction to bilateral simultaneous stimulation in one sensory modality.</a:t>
            </a:r>
            <a:endParaRPr lang="en-US" sz="1750" dirty="0"/>
          </a:p>
        </p:txBody>
      </p:sp>
      <p:sp>
        <p:nvSpPr>
          <p:cNvPr id="13" name="Shape 9"/>
          <p:cNvSpPr/>
          <p:nvPr/>
        </p:nvSpPr>
        <p:spPr>
          <a:xfrm>
            <a:off x="9980295" y="3207544"/>
            <a:ext cx="3856077" cy="226814"/>
          </a:xfrm>
          <a:prstGeom prst="roundRect">
            <a:avLst>
              <a:gd name="adj" fmla="val 15001"/>
            </a:avLst>
          </a:prstGeom>
          <a:solidFill>
            <a:srgbClr val="3A3B3C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4" name="Shape 10"/>
          <p:cNvSpPr/>
          <p:nvPr/>
        </p:nvSpPr>
        <p:spPr>
          <a:xfrm>
            <a:off x="9640133" y="2980670"/>
            <a:ext cx="680442" cy="680442"/>
          </a:xfrm>
          <a:prstGeom prst="roundRect">
            <a:avLst>
              <a:gd name="adj" fmla="val 67192"/>
            </a:avLst>
          </a:prstGeom>
          <a:solidFill>
            <a:srgbClr val="3A3B3C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810274" y="3150810"/>
            <a:ext cx="340162" cy="340162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9866948" y="3887986"/>
            <a:ext cx="3742730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2 - Profound Hemi-inattention</a:t>
            </a:r>
            <a:endParaRPr lang="en-US" sz="2200" dirty="0"/>
          </a:p>
        </p:txBody>
      </p:sp>
      <p:sp>
        <p:nvSpPr>
          <p:cNvPr id="17" name="Text 12"/>
          <p:cNvSpPr/>
          <p:nvPr/>
        </p:nvSpPr>
        <p:spPr>
          <a:xfrm>
            <a:off x="9866948" y="4732734"/>
            <a:ext cx="374273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Extinction to more than one modality. Does not recognize own hand or orients to only one side of space.</a:t>
            </a:r>
            <a:endParaRPr lang="en-US" sz="1750" dirty="0"/>
          </a:p>
        </p:txBody>
      </p:sp>
    </p:spTree>
    <p:extLst>
      <p:ext uri="{BB962C8B-B14F-4D97-AF65-F5344CB8AC3E}">
        <p14:creationId xmlns:p14="http://schemas.microsoft.com/office/powerpoint/2010/main" val="372068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765221"/>
            <a:ext cx="629292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Special Considerations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2927628"/>
            <a:ext cx="4196358" cy="3536752"/>
          </a:xfrm>
          <a:prstGeom prst="roundRect">
            <a:avLst>
              <a:gd name="adj" fmla="val 4137"/>
            </a:avLst>
          </a:prstGeom>
          <a:solidFill>
            <a:srgbClr val="1B1C1D"/>
          </a:solidFill>
          <a:ln w="30480">
            <a:solidFill>
              <a:srgbClr val="EEE27D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763310" y="2927628"/>
            <a:ext cx="121920" cy="3536752"/>
          </a:xfrm>
          <a:prstGeom prst="roundRect">
            <a:avLst>
              <a:gd name="adj" fmla="val 27907"/>
            </a:avLst>
          </a:prstGeom>
          <a:solidFill>
            <a:srgbClr val="EEE27D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3"/>
          <p:cNvSpPr/>
          <p:nvPr/>
        </p:nvSpPr>
        <p:spPr>
          <a:xfrm>
            <a:off x="1142524" y="318492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Severe Visual Loss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1142524" y="3675340"/>
            <a:ext cx="3590330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If patient has severe visual loss preventing visual double simultaneous stimulation, but cutaneous stimuli are normal, the score is normal.</a:t>
            </a:r>
            <a:endParaRPr lang="en-US" sz="1750" dirty="0"/>
          </a:p>
        </p:txBody>
      </p:sp>
      <p:sp>
        <p:nvSpPr>
          <p:cNvPr id="7" name="Shape 5"/>
          <p:cNvSpPr/>
          <p:nvPr/>
        </p:nvSpPr>
        <p:spPr>
          <a:xfrm>
            <a:off x="5216962" y="2927628"/>
            <a:ext cx="4196358" cy="3536752"/>
          </a:xfrm>
          <a:prstGeom prst="roundRect">
            <a:avLst>
              <a:gd name="adj" fmla="val 4137"/>
            </a:avLst>
          </a:prstGeom>
          <a:solidFill>
            <a:srgbClr val="1B1C1D"/>
          </a:solidFill>
          <a:ln w="30480">
            <a:solidFill>
              <a:srgbClr val="F4E883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Shape 6"/>
          <p:cNvSpPr/>
          <p:nvPr/>
        </p:nvSpPr>
        <p:spPr>
          <a:xfrm>
            <a:off x="5186482" y="2927628"/>
            <a:ext cx="121920" cy="3536752"/>
          </a:xfrm>
          <a:prstGeom prst="roundRect">
            <a:avLst>
              <a:gd name="adj" fmla="val 27907"/>
            </a:avLst>
          </a:prstGeom>
          <a:solidFill>
            <a:srgbClr val="F4E883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9" name="Text 7"/>
          <p:cNvSpPr/>
          <p:nvPr/>
        </p:nvSpPr>
        <p:spPr>
          <a:xfrm>
            <a:off x="5565696" y="3184922"/>
            <a:ext cx="3590330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Aphasia with Normal Attention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5565696" y="4029670"/>
            <a:ext cx="359033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If patient has aphasia but appears to attend to both sides, the score is normal.</a:t>
            </a:r>
            <a:endParaRPr lang="en-US" sz="1750" dirty="0"/>
          </a:p>
        </p:txBody>
      </p:sp>
      <p:sp>
        <p:nvSpPr>
          <p:cNvPr id="11" name="Shape 9"/>
          <p:cNvSpPr/>
          <p:nvPr/>
        </p:nvSpPr>
        <p:spPr>
          <a:xfrm>
            <a:off x="9640133" y="2927628"/>
            <a:ext cx="4196358" cy="3536752"/>
          </a:xfrm>
          <a:prstGeom prst="roundRect">
            <a:avLst>
              <a:gd name="adj" fmla="val 4137"/>
            </a:avLst>
          </a:prstGeom>
          <a:solidFill>
            <a:srgbClr val="1B1C1D"/>
          </a:solidFill>
          <a:ln w="30480">
            <a:solidFill>
              <a:srgbClr val="EEE27D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" name="Shape 10"/>
          <p:cNvSpPr/>
          <p:nvPr/>
        </p:nvSpPr>
        <p:spPr>
          <a:xfrm>
            <a:off x="9609653" y="2927628"/>
            <a:ext cx="121920" cy="3536752"/>
          </a:xfrm>
          <a:prstGeom prst="roundRect">
            <a:avLst>
              <a:gd name="adj" fmla="val 27907"/>
            </a:avLst>
          </a:prstGeom>
          <a:solidFill>
            <a:srgbClr val="EEE27D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3" name="Text 11"/>
          <p:cNvSpPr/>
          <p:nvPr/>
        </p:nvSpPr>
        <p:spPr>
          <a:xfrm>
            <a:off x="9988868" y="3184922"/>
            <a:ext cx="3590330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Physical Barriers to Speech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9988868" y="4029670"/>
            <a:ext cx="3590330" cy="2177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Only if patient is intubated or has other physical barriers to producing speech should examiner record score as untestable (UN) with clear explanation.</a:t>
            </a:r>
            <a:endParaRPr lang="en-US" sz="1750" dirty="0"/>
          </a:p>
        </p:txBody>
      </p:sp>
    </p:spTree>
    <p:extLst>
      <p:ext uri="{BB962C8B-B14F-4D97-AF65-F5344CB8AC3E}">
        <p14:creationId xmlns:p14="http://schemas.microsoft.com/office/powerpoint/2010/main" val="26389459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0" grpId="0" animBg="1"/>
      <p:bldP spid="13" grpId="0" animBg="1"/>
      <p:bldP spid="1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91602"/>
            <a:ext cx="824948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Acute Stroke Imaging Pathway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554010"/>
            <a:ext cx="4347567" cy="90725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020604" y="3688080"/>
            <a:ext cx="314908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Non-Contrast CT Head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1020604" y="4178498"/>
            <a:ext cx="3893939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Hemorrhage</a:t>
            </a:r>
            <a:endParaRPr lang="en-US" sz="1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1357" y="2554010"/>
            <a:ext cx="4347567" cy="90725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368171" y="368808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CT Angiography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368171" y="4178498"/>
            <a:ext cx="3893939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Large vessel occlusion</a:t>
            </a:r>
          </a:p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</a:rPr>
              <a:t>(LVO)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8924" y="2554010"/>
            <a:ext cx="4347567" cy="907256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715738" y="368808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Perfusion Imaging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715738" y="4178497"/>
            <a:ext cx="3893939" cy="22500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CT perfusion (CTP) or MR perfusion.</a:t>
            </a:r>
          </a:p>
          <a:p>
            <a:pPr marL="285750" indent="-285750" algn="l">
              <a:lnSpc>
                <a:spcPts val="2850"/>
              </a:lnSpc>
              <a:buFont typeface="Arial" panose="020B0604020202020204" pitchFamily="34" charset="0"/>
              <a:buChar char="•"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Tissue viability. Core vs penumbra (</a:t>
            </a:r>
            <a:r>
              <a:rPr lang="en-US" sz="1750" dirty="0" err="1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hypoperfused</a:t>
            </a: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brain) </a:t>
            </a:r>
          </a:p>
          <a:p>
            <a:pPr marL="285750" indent="-285750" algn="l">
              <a:lnSpc>
                <a:spcPts val="2850"/>
              </a:lnSpc>
              <a:buFont typeface="Arial" panose="020B0604020202020204" pitchFamily="34" charset="0"/>
              <a:buChar char="•"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Mismatch identifies salvageable tissue in late window.</a:t>
            </a:r>
            <a:endParaRPr lang="en-US" sz="1750" dirty="0"/>
          </a:p>
        </p:txBody>
      </p:sp>
      <p:sp>
        <p:nvSpPr>
          <p:cNvPr id="12" name="Text 7"/>
          <p:cNvSpPr/>
          <p:nvPr/>
        </p:nvSpPr>
        <p:spPr>
          <a:xfrm>
            <a:off x="793670" y="6518473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Local telestroke programs and transfer agreements determine imaging availability. Know your facility's capabilities and regional stroke center protocols.</a:t>
            </a:r>
            <a:endParaRPr lang="en-US" sz="1750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10" grpId="0" animBg="1"/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94730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Key Clinical Pearls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1857137"/>
            <a:ext cx="6407944" cy="2032754"/>
          </a:xfrm>
          <a:prstGeom prst="roundRect">
            <a:avLst>
              <a:gd name="adj" fmla="val 1674"/>
            </a:avLst>
          </a:prstGeom>
          <a:solidFill>
            <a:srgbClr val="EEE27D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Text 2"/>
          <p:cNvSpPr/>
          <p:nvPr/>
        </p:nvSpPr>
        <p:spPr>
          <a:xfrm>
            <a:off x="1020604" y="208395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Time Is Brain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1020604" y="2574369"/>
            <a:ext cx="595431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Door-to-needle time &lt;60 minutes for tPA administration. Every 15-minute delay reduces good outcome probability by 10%.</a:t>
            </a:r>
            <a:endParaRPr lang="en-US" sz="1750" dirty="0"/>
          </a:p>
        </p:txBody>
      </p:sp>
      <p:sp>
        <p:nvSpPr>
          <p:cNvPr id="6" name="Shape 4"/>
          <p:cNvSpPr/>
          <p:nvPr/>
        </p:nvSpPr>
        <p:spPr>
          <a:xfrm>
            <a:off x="7428548" y="1857137"/>
            <a:ext cx="6408063" cy="2032754"/>
          </a:xfrm>
          <a:prstGeom prst="roundRect">
            <a:avLst>
              <a:gd name="adj" fmla="val 1674"/>
            </a:avLst>
          </a:prstGeom>
          <a:solidFill>
            <a:srgbClr val="EEE27D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Text 5"/>
          <p:cNvSpPr/>
          <p:nvPr/>
        </p:nvSpPr>
        <p:spPr>
          <a:xfrm>
            <a:off x="7655362" y="208395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Team Coordination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7655362" y="2574369"/>
            <a:ext cx="595443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Activate stroke alert immediately. Radiology, lab, pharmacy, and neurology must function as integrated unit for optimal outcomes.</a:t>
            </a:r>
            <a:endParaRPr lang="en-US" sz="1750" dirty="0"/>
          </a:p>
        </p:txBody>
      </p:sp>
      <p:sp>
        <p:nvSpPr>
          <p:cNvPr id="9" name="Shape 7"/>
          <p:cNvSpPr/>
          <p:nvPr/>
        </p:nvSpPr>
        <p:spPr>
          <a:xfrm>
            <a:off x="793790" y="4116705"/>
            <a:ext cx="6407944" cy="2032754"/>
          </a:xfrm>
          <a:prstGeom prst="roundRect">
            <a:avLst>
              <a:gd name="adj" fmla="val 1674"/>
            </a:avLst>
          </a:prstGeom>
          <a:solidFill>
            <a:srgbClr val="EEE27D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" name="Text 8"/>
          <p:cNvSpPr/>
          <p:nvPr/>
        </p:nvSpPr>
        <p:spPr>
          <a:xfrm>
            <a:off x="1020604" y="434351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Reversal Readiness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1020604" y="4833937"/>
            <a:ext cx="595431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Pre-order reversal agents for anticoagulated patients</a:t>
            </a:r>
            <a:endParaRPr lang="en-US" sz="1750" dirty="0"/>
          </a:p>
        </p:txBody>
      </p:sp>
      <p:sp>
        <p:nvSpPr>
          <p:cNvPr id="12" name="Shape 10"/>
          <p:cNvSpPr/>
          <p:nvPr/>
        </p:nvSpPr>
        <p:spPr>
          <a:xfrm>
            <a:off x="7428548" y="4116705"/>
            <a:ext cx="6408063" cy="2032754"/>
          </a:xfrm>
          <a:prstGeom prst="roundRect">
            <a:avLst>
              <a:gd name="adj" fmla="val 1674"/>
            </a:avLst>
          </a:prstGeom>
          <a:solidFill>
            <a:srgbClr val="EEE27D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3" name="Text 11"/>
          <p:cNvSpPr/>
          <p:nvPr/>
        </p:nvSpPr>
        <p:spPr>
          <a:xfrm>
            <a:off x="7655362" y="4343519"/>
            <a:ext cx="370058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Documentation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7655362" y="4833937"/>
            <a:ext cx="595443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Complete NIH Stroke Scale, last known well time, and informed consent discussions.</a:t>
            </a:r>
            <a:endParaRPr lang="en-US" sz="1750" dirty="0"/>
          </a:p>
        </p:txBody>
      </p:sp>
      <p:sp>
        <p:nvSpPr>
          <p:cNvPr id="15" name="Shape 13"/>
          <p:cNvSpPr/>
          <p:nvPr/>
        </p:nvSpPr>
        <p:spPr>
          <a:xfrm>
            <a:off x="793790" y="6517991"/>
            <a:ext cx="13042821" cy="35957"/>
          </a:xfrm>
          <a:prstGeom prst="rect">
            <a:avLst/>
          </a:prstGeom>
          <a:solidFill>
            <a:srgbClr val="CFCBBF">
              <a:alpha val="50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6" name="Text 14"/>
          <p:cNvSpPr/>
          <p:nvPr/>
        </p:nvSpPr>
        <p:spPr>
          <a:xfrm>
            <a:off x="793790" y="6809065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b="1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Bottom Line:</a:t>
            </a:r>
            <a:r>
              <a:rPr lang="en-US" sz="24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Watch for mimics, Last known well, transfer, document.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875819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10" grpId="0" animBg="1"/>
      <p:bldP spid="11" grpId="0" animBg="1"/>
      <p:bldP spid="13" grpId="0" animBg="1"/>
      <p:bldP spid="1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33738"/>
            <a:ext cx="1084171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Thrombolysis: Patient Selection Criteria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609493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Inclusion Criteria</a:t>
            </a:r>
            <a:endParaRPr lang="en-US" sz="2650" dirty="0"/>
          </a:p>
        </p:txBody>
      </p:sp>
      <p:sp>
        <p:nvSpPr>
          <p:cNvPr id="4" name="Text 2"/>
          <p:cNvSpPr/>
          <p:nvPr/>
        </p:nvSpPr>
        <p:spPr>
          <a:xfrm>
            <a:off x="793790" y="3261598"/>
            <a:ext cx="6244709" cy="19731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50" indent="-285750" algn="l">
              <a:lnSpc>
                <a:spcPts val="285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Window (typically 4.5 hours from symptom onset)</a:t>
            </a:r>
            <a:endParaRPr lang="en-US" sz="1750" dirty="0"/>
          </a:p>
          <a:p>
            <a:pPr marL="285750" indent="-285750" algn="l">
              <a:lnSpc>
                <a:spcPts val="285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No Bleed</a:t>
            </a:r>
            <a:endParaRPr lang="en-US" sz="1750" dirty="0"/>
          </a:p>
          <a:p>
            <a:pPr marL="285750" indent="-285750" algn="l">
              <a:lnSpc>
                <a:spcPts val="285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NIH Stroke Scale score ≥4 recommended for benefit</a:t>
            </a:r>
          </a:p>
          <a:p>
            <a:pPr marL="285750" indent="-285750" algn="l">
              <a:lnSpc>
                <a:spcPts val="285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</a:rPr>
              <a:t>Not Improving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599521" y="2609493"/>
            <a:ext cx="4459605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Absolute Contraindications</a:t>
            </a:r>
            <a:endParaRPr lang="en-US" sz="2650" dirty="0"/>
          </a:p>
        </p:txBody>
      </p:sp>
      <p:sp>
        <p:nvSpPr>
          <p:cNvPr id="6" name="Text 4"/>
          <p:cNvSpPr/>
          <p:nvPr/>
        </p:nvSpPr>
        <p:spPr>
          <a:xfrm>
            <a:off x="7599521" y="3261598"/>
            <a:ext cx="6244709" cy="19731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Active internal bleeding or known bleeding diathesis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Recent intracranial hemorrhage, surgery, or trauma (within 3 months)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Severe uncontrolled hypertension (SBP &gt;185 mm Hg or DBP &gt;110 mm Hg despite treatment)</a:t>
            </a:r>
            <a:endParaRPr lang="en-US" sz="1750" dirty="0"/>
          </a:p>
        </p:txBody>
      </p:sp>
      <p:sp>
        <p:nvSpPr>
          <p:cNvPr id="7" name="Shape 5"/>
          <p:cNvSpPr/>
          <p:nvPr/>
        </p:nvSpPr>
        <p:spPr>
          <a:xfrm>
            <a:off x="793790" y="5569148"/>
            <a:ext cx="13042821" cy="1326713"/>
          </a:xfrm>
          <a:prstGeom prst="roundRect">
            <a:avLst>
              <a:gd name="adj" fmla="val 2565"/>
            </a:avLst>
          </a:prstGeom>
          <a:solidFill>
            <a:srgbClr val="443D09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604" y="5913239"/>
            <a:ext cx="283488" cy="226814"/>
          </a:xfrm>
          <a:prstGeom prst="rect">
            <a:avLst/>
          </a:prstGeom>
        </p:spPr>
      </p:pic>
      <p:sp>
        <p:nvSpPr>
          <p:cNvPr id="9" name="Text 6"/>
          <p:cNvSpPr/>
          <p:nvPr/>
        </p:nvSpPr>
        <p:spPr>
          <a:xfrm>
            <a:off x="1530906" y="5852636"/>
            <a:ext cx="1207889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Clinical judgment: Weigh risks versus benefits for off-label scenarios. Obtain informed consent when feasible, documenting discussion of intracranial hemorrhage risk (approximately 6%)</a:t>
            </a:r>
            <a:endParaRPr lang="en-US" sz="1750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37273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Mechanical Thrombectomy: Expanding the Window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2908459"/>
            <a:ext cx="4196358" cy="3302913"/>
          </a:xfrm>
          <a:prstGeom prst="roundRect">
            <a:avLst>
              <a:gd name="adj" fmla="val 1030"/>
            </a:avLst>
          </a:prstGeom>
          <a:solidFill>
            <a:srgbClr val="3A3B3C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604" y="3135273"/>
            <a:ext cx="680442" cy="680442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07770" y="3322320"/>
            <a:ext cx="306110" cy="30611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020604" y="4042529"/>
            <a:ext cx="314456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Large Vessel Occlusion</a:t>
            </a:r>
            <a:endParaRPr lang="en-US" sz="2200" dirty="0"/>
          </a:p>
        </p:txBody>
      </p:sp>
      <p:sp>
        <p:nvSpPr>
          <p:cNvPr id="7" name="Text 3"/>
          <p:cNvSpPr/>
          <p:nvPr/>
        </p:nvSpPr>
        <p:spPr>
          <a:xfrm>
            <a:off x="1020604" y="4532948"/>
            <a:ext cx="374273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Identify LVO in anterior circulation (ICA, MCA M1/M2 segments) using CT angiography or CTA</a:t>
            </a:r>
            <a:endParaRPr lang="en-US" sz="1750" dirty="0"/>
          </a:p>
        </p:txBody>
      </p:sp>
      <p:sp>
        <p:nvSpPr>
          <p:cNvPr id="8" name="Shape 4"/>
          <p:cNvSpPr/>
          <p:nvPr/>
        </p:nvSpPr>
        <p:spPr>
          <a:xfrm>
            <a:off x="5216962" y="2908459"/>
            <a:ext cx="4196358" cy="3302913"/>
          </a:xfrm>
          <a:prstGeom prst="roundRect">
            <a:avLst>
              <a:gd name="adj" fmla="val 1030"/>
            </a:avLst>
          </a:prstGeom>
          <a:solidFill>
            <a:srgbClr val="3A3B3C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3776" y="3135273"/>
            <a:ext cx="680442" cy="680442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630942" y="3322320"/>
            <a:ext cx="306110" cy="30611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5443776" y="4042529"/>
            <a:ext cx="311717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Penumbra Assessment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5443776" y="4532948"/>
            <a:ext cx="374273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Perfusion imaging demonstrates salvageable tissue with core-penumbra mismatch favorable for intervention</a:t>
            </a:r>
            <a:endParaRPr lang="en-US" sz="1750" dirty="0"/>
          </a:p>
        </p:txBody>
      </p:sp>
      <p:sp>
        <p:nvSpPr>
          <p:cNvPr id="13" name="Shape 7"/>
          <p:cNvSpPr/>
          <p:nvPr/>
        </p:nvSpPr>
        <p:spPr>
          <a:xfrm>
            <a:off x="9640133" y="2908459"/>
            <a:ext cx="4196358" cy="3302913"/>
          </a:xfrm>
          <a:prstGeom prst="roundRect">
            <a:avLst>
              <a:gd name="adj" fmla="val 1030"/>
            </a:avLst>
          </a:prstGeom>
          <a:solidFill>
            <a:srgbClr val="3A3B3C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66948" y="3135273"/>
            <a:ext cx="680442" cy="680442"/>
          </a:xfrm>
          <a:prstGeom prst="rect">
            <a:avLst/>
          </a:prstGeom>
        </p:spPr>
      </p:pic>
      <p:pic>
        <p:nvPicPr>
          <p:cNvPr id="15" name="Image 5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054114" y="3322320"/>
            <a:ext cx="306110" cy="306110"/>
          </a:xfrm>
          <a:prstGeom prst="rect">
            <a:avLst/>
          </a:prstGeom>
        </p:spPr>
      </p:pic>
      <p:sp>
        <p:nvSpPr>
          <p:cNvPr id="16" name="Text 8"/>
          <p:cNvSpPr/>
          <p:nvPr/>
        </p:nvSpPr>
        <p:spPr>
          <a:xfrm>
            <a:off x="9866948" y="404252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Extended Window</a:t>
            </a:r>
            <a:endParaRPr lang="en-US" sz="2200" dirty="0"/>
          </a:p>
        </p:txBody>
      </p:sp>
      <p:sp>
        <p:nvSpPr>
          <p:cNvPr id="17" name="Text 9"/>
          <p:cNvSpPr/>
          <p:nvPr/>
        </p:nvSpPr>
        <p:spPr>
          <a:xfrm>
            <a:off x="9866948" y="4532948"/>
            <a:ext cx="374273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Selected patients benefit up to 24 hours from last known well per DAWN and DEFUSE-3 trial criteria</a:t>
            </a:r>
            <a:endParaRPr lang="en-US" sz="1750" dirty="0"/>
          </a:p>
        </p:txBody>
      </p:sp>
      <p:sp>
        <p:nvSpPr>
          <p:cNvPr id="18" name="Text 10"/>
          <p:cNvSpPr/>
          <p:nvPr/>
        </p:nvSpPr>
        <p:spPr>
          <a:xfrm>
            <a:off x="793790" y="6466522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Action Item:</a:t>
            </a: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Activate neurointerventional team immediately upon LVO identification. Door-to-groin time targets remain critical (&lt;90 minutes optimal).</a:t>
            </a:r>
            <a:endParaRPr lang="en-US" sz="1750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410873" y="577096"/>
            <a:ext cx="8251984" cy="7965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50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Blood Pressure Management: Protocol-Driven Targets</a:t>
            </a:r>
            <a:endParaRPr lang="en-US" sz="2500" dirty="0"/>
          </a:p>
        </p:txBody>
      </p:sp>
      <p:sp>
        <p:nvSpPr>
          <p:cNvPr id="4" name="Shape 1"/>
          <p:cNvSpPr/>
          <p:nvPr/>
        </p:nvSpPr>
        <p:spPr>
          <a:xfrm>
            <a:off x="447818" y="3225641"/>
            <a:ext cx="8251984" cy="862489"/>
          </a:xfrm>
          <a:prstGeom prst="roundRect">
            <a:avLst>
              <a:gd name="adj" fmla="val 8481"/>
            </a:avLst>
          </a:prstGeom>
          <a:solidFill>
            <a:srgbClr val="1B1C1D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818" y="3210401"/>
            <a:ext cx="8251984" cy="60960"/>
          </a:xfrm>
          <a:prstGeom prst="rect">
            <a:avLst/>
          </a:prstGeom>
        </p:spPr>
      </p:pic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2655" y="3034546"/>
            <a:ext cx="382310" cy="382310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4497312" y="3130153"/>
            <a:ext cx="152876" cy="1910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1</a:t>
            </a:r>
            <a:endParaRPr lang="en-US" sz="1200" dirty="0"/>
          </a:p>
        </p:txBody>
      </p:sp>
      <p:sp>
        <p:nvSpPr>
          <p:cNvPr id="8" name="Text 3"/>
          <p:cNvSpPr/>
          <p:nvPr/>
        </p:nvSpPr>
        <p:spPr>
          <a:xfrm>
            <a:off x="590455" y="3544253"/>
            <a:ext cx="3224570" cy="1990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Ischemic Stroke: Permissive Hypertension</a:t>
            </a:r>
            <a:endParaRPr lang="en-US" dirty="0"/>
          </a:p>
        </p:txBody>
      </p:sp>
      <p:sp>
        <p:nvSpPr>
          <p:cNvPr id="9" name="Text 4"/>
          <p:cNvSpPr/>
          <p:nvPr/>
        </p:nvSpPr>
        <p:spPr>
          <a:xfrm>
            <a:off x="590455" y="3786188"/>
            <a:ext cx="7966710" cy="1593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12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Allow SBP up to 220 mm Hg or DBP 120 mm Hg if NOT receiving thrombolytics, maintaining cerebral perfusion to ischemic penumbra</a:t>
            </a:r>
            <a:endParaRPr lang="en-US" sz="1200" dirty="0"/>
          </a:p>
        </p:txBody>
      </p:sp>
      <p:sp>
        <p:nvSpPr>
          <p:cNvPr id="10" name="Shape 5"/>
          <p:cNvSpPr/>
          <p:nvPr/>
        </p:nvSpPr>
        <p:spPr>
          <a:xfrm>
            <a:off x="447818" y="4350782"/>
            <a:ext cx="8251984" cy="862489"/>
          </a:xfrm>
          <a:prstGeom prst="roundRect">
            <a:avLst>
              <a:gd name="adj" fmla="val 8481"/>
            </a:avLst>
          </a:prstGeom>
          <a:solidFill>
            <a:srgbClr val="1B1C1D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818" y="4335542"/>
            <a:ext cx="8251984" cy="60960"/>
          </a:xfrm>
          <a:prstGeom prst="rect">
            <a:avLst/>
          </a:prstGeom>
        </p:spPr>
      </p:pic>
      <p:pic>
        <p:nvPicPr>
          <p:cNvPr id="12" name="Image 4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2655" y="4159687"/>
            <a:ext cx="382310" cy="382310"/>
          </a:xfrm>
          <a:prstGeom prst="rect">
            <a:avLst/>
          </a:prstGeom>
        </p:spPr>
      </p:pic>
      <p:sp>
        <p:nvSpPr>
          <p:cNvPr id="13" name="Text 6"/>
          <p:cNvSpPr/>
          <p:nvPr/>
        </p:nvSpPr>
        <p:spPr>
          <a:xfrm>
            <a:off x="4497312" y="4255294"/>
            <a:ext cx="152876" cy="1910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2</a:t>
            </a:r>
            <a:endParaRPr lang="en-US" sz="1200" dirty="0"/>
          </a:p>
        </p:txBody>
      </p:sp>
      <p:sp>
        <p:nvSpPr>
          <p:cNvPr id="14" name="Text 7"/>
          <p:cNvSpPr/>
          <p:nvPr/>
        </p:nvSpPr>
        <p:spPr>
          <a:xfrm>
            <a:off x="590455" y="4669393"/>
            <a:ext cx="1708785" cy="1990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Pre-tPA Requirements</a:t>
            </a:r>
            <a:endParaRPr lang="en-US" dirty="0"/>
          </a:p>
        </p:txBody>
      </p:sp>
      <p:sp>
        <p:nvSpPr>
          <p:cNvPr id="15" name="Text 8"/>
          <p:cNvSpPr/>
          <p:nvPr/>
        </p:nvSpPr>
        <p:spPr>
          <a:xfrm>
            <a:off x="590455" y="4911328"/>
            <a:ext cx="7966710" cy="1593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12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Reduce BP to &lt;185/110 mm Hg before administration through antihypertensive therapy (labetalol, nicardipine preferred)</a:t>
            </a:r>
            <a:endParaRPr lang="en-US" sz="1200" dirty="0"/>
          </a:p>
        </p:txBody>
      </p:sp>
      <p:sp>
        <p:nvSpPr>
          <p:cNvPr id="16" name="Shape 9"/>
          <p:cNvSpPr/>
          <p:nvPr/>
        </p:nvSpPr>
        <p:spPr>
          <a:xfrm>
            <a:off x="447818" y="5475923"/>
            <a:ext cx="8251984" cy="1021794"/>
          </a:xfrm>
          <a:prstGeom prst="roundRect">
            <a:avLst>
              <a:gd name="adj" fmla="val 7159"/>
            </a:avLst>
          </a:prstGeom>
          <a:solidFill>
            <a:srgbClr val="1B1C1D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7" name="Image 5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818" y="5460683"/>
            <a:ext cx="8251984" cy="60960"/>
          </a:xfrm>
          <a:prstGeom prst="rect">
            <a:avLst/>
          </a:prstGeom>
        </p:spPr>
      </p:pic>
      <p:pic>
        <p:nvPicPr>
          <p:cNvPr id="18" name="Image 6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2655" y="5284827"/>
            <a:ext cx="382310" cy="382310"/>
          </a:xfrm>
          <a:prstGeom prst="rect">
            <a:avLst/>
          </a:prstGeom>
        </p:spPr>
      </p:pic>
      <p:sp>
        <p:nvSpPr>
          <p:cNvPr id="19" name="Text 10"/>
          <p:cNvSpPr/>
          <p:nvPr/>
        </p:nvSpPr>
        <p:spPr>
          <a:xfrm>
            <a:off x="4497312" y="5380434"/>
            <a:ext cx="152876" cy="1910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3</a:t>
            </a:r>
            <a:endParaRPr lang="en-US" sz="1200" dirty="0"/>
          </a:p>
        </p:txBody>
      </p:sp>
      <p:sp>
        <p:nvSpPr>
          <p:cNvPr id="20" name="Text 11"/>
          <p:cNvSpPr/>
          <p:nvPr/>
        </p:nvSpPr>
        <p:spPr>
          <a:xfrm>
            <a:off x="590455" y="5794534"/>
            <a:ext cx="1593175" cy="1990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Post-tPA Monitoring</a:t>
            </a:r>
            <a:endParaRPr lang="en-US" dirty="0"/>
          </a:p>
        </p:txBody>
      </p:sp>
      <p:sp>
        <p:nvSpPr>
          <p:cNvPr id="21" name="Text 12"/>
          <p:cNvSpPr/>
          <p:nvPr/>
        </p:nvSpPr>
        <p:spPr>
          <a:xfrm>
            <a:off x="590455" y="6036469"/>
            <a:ext cx="7966710" cy="3186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12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Maintain SBP &lt;180/105 mm Hg for 24 hours post-infusion with hourly checks; aggressive control if hemorrhagic transformation suspected</a:t>
            </a:r>
            <a:endParaRPr lang="en-US" sz="1200" dirty="0"/>
          </a:p>
        </p:txBody>
      </p:sp>
      <p:sp>
        <p:nvSpPr>
          <p:cNvPr id="22" name="Shape 13"/>
          <p:cNvSpPr/>
          <p:nvPr/>
        </p:nvSpPr>
        <p:spPr>
          <a:xfrm>
            <a:off x="447818" y="6760369"/>
            <a:ext cx="8251984" cy="862489"/>
          </a:xfrm>
          <a:prstGeom prst="roundRect">
            <a:avLst>
              <a:gd name="adj" fmla="val 8481"/>
            </a:avLst>
          </a:prstGeom>
          <a:solidFill>
            <a:srgbClr val="1B1C1D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23" name="Image 7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818" y="6745129"/>
            <a:ext cx="8251984" cy="60960"/>
          </a:xfrm>
          <a:prstGeom prst="rect">
            <a:avLst/>
          </a:prstGeom>
        </p:spPr>
      </p:pic>
      <p:pic>
        <p:nvPicPr>
          <p:cNvPr id="24" name="Image 8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2655" y="6569273"/>
            <a:ext cx="382310" cy="382310"/>
          </a:xfrm>
          <a:prstGeom prst="rect">
            <a:avLst/>
          </a:prstGeom>
        </p:spPr>
      </p:pic>
      <p:sp>
        <p:nvSpPr>
          <p:cNvPr id="25" name="Text 14"/>
          <p:cNvSpPr/>
          <p:nvPr/>
        </p:nvSpPr>
        <p:spPr>
          <a:xfrm>
            <a:off x="4497312" y="6664881"/>
            <a:ext cx="152876" cy="1910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4</a:t>
            </a:r>
            <a:endParaRPr lang="en-US" sz="1200" dirty="0"/>
          </a:p>
        </p:txBody>
      </p:sp>
      <p:sp>
        <p:nvSpPr>
          <p:cNvPr id="26" name="Text 15"/>
          <p:cNvSpPr/>
          <p:nvPr/>
        </p:nvSpPr>
        <p:spPr>
          <a:xfrm>
            <a:off x="590455" y="7078980"/>
            <a:ext cx="1593175" cy="1990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Hemorrhagic Stroke</a:t>
            </a:r>
            <a:endParaRPr lang="en-US" dirty="0"/>
          </a:p>
        </p:txBody>
      </p:sp>
      <p:sp>
        <p:nvSpPr>
          <p:cNvPr id="27" name="Text 16"/>
          <p:cNvSpPr/>
          <p:nvPr/>
        </p:nvSpPr>
        <p:spPr>
          <a:xfrm>
            <a:off x="590455" y="7320915"/>
            <a:ext cx="9751464" cy="1593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12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Target approximately SBP 140 mm Hg per</a:t>
            </a:r>
            <a:endParaRPr lang="en-US" sz="1200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4AEF6DEB-0851-0E33-E7C4-B97BA45E56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5331" y="2032432"/>
            <a:ext cx="6322582" cy="482791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D2394BA9-4126-D19C-112E-3B5FC9FF6619}"/>
              </a:ext>
            </a:extLst>
          </p:cNvPr>
          <p:cNvSpPr txBox="1"/>
          <p:nvPr/>
        </p:nvSpPr>
        <p:spPr>
          <a:xfrm>
            <a:off x="692727" y="2143483"/>
            <a:ext cx="6673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Raleway" pitchFamily="2" charset="0"/>
              </a:rPr>
              <a:t>What a fun Mystery!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4" grpId="0" animBg="1"/>
      <p:bldP spid="15" grpId="0" animBg="1"/>
      <p:bldP spid="20" grpId="0" animBg="1"/>
      <p:bldP spid="21" grpId="0" animBg="1"/>
      <p:bldP spid="22" grpId="0" animBg="1"/>
      <p:bldP spid="3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52287"/>
            <a:ext cx="961703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Anticoagulation Reversal Strategies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428042"/>
            <a:ext cx="5350788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Document Essential Information</a:t>
            </a:r>
            <a:endParaRPr lang="en-US" sz="2650" dirty="0"/>
          </a:p>
        </p:txBody>
      </p:sp>
      <p:sp>
        <p:nvSpPr>
          <p:cNvPr id="4" name="Text 2"/>
          <p:cNvSpPr/>
          <p:nvPr/>
        </p:nvSpPr>
        <p:spPr>
          <a:xfrm>
            <a:off x="793790" y="3080147"/>
            <a:ext cx="6327446" cy="30666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Most important! What Medicine?!?!</a:t>
            </a:r>
          </a:p>
          <a:p>
            <a:pPr marL="800100" lvl="1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Warfarin (coumadin)</a:t>
            </a:r>
          </a:p>
          <a:p>
            <a:pPr marL="800100" lvl="1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Pradaxa (dabigatran)</a:t>
            </a:r>
          </a:p>
          <a:p>
            <a:pPr marL="800100" lvl="1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Xarelto (rivaroxaban)</a:t>
            </a:r>
          </a:p>
          <a:p>
            <a:pPr marL="800100" lvl="1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Eliquis (apixaban)</a:t>
            </a:r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Last administered dose and timing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Baseline INR, creatinine clearance, liver function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b="1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Why are they on it!?!?</a:t>
            </a:r>
            <a:endParaRPr lang="en-US" sz="1750" b="1" dirty="0"/>
          </a:p>
        </p:txBody>
      </p:sp>
      <p:sp>
        <p:nvSpPr>
          <p:cNvPr id="5" name="Text 3"/>
          <p:cNvSpPr/>
          <p:nvPr/>
        </p:nvSpPr>
        <p:spPr>
          <a:xfrm>
            <a:off x="7599521" y="2428042"/>
            <a:ext cx="4076224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Reversal Agents by Agent</a:t>
            </a:r>
            <a:endParaRPr lang="en-US" sz="2650" dirty="0"/>
          </a:p>
        </p:txBody>
      </p:sp>
      <p:sp>
        <p:nvSpPr>
          <p:cNvPr id="6" name="Text 4"/>
          <p:cNvSpPr/>
          <p:nvPr/>
        </p:nvSpPr>
        <p:spPr>
          <a:xfrm>
            <a:off x="7599521" y="3080147"/>
            <a:ext cx="6244709" cy="23360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b="1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Warfarin:</a:t>
            </a: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Vitamin K 10 mg IV + 4-factor prothrombin complex concentrate (PCC) 25-50 U/kg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b="1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Dabigatran:</a:t>
            </a: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Idarucizumab 5g IV (Praxbind®) - immediate reversal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b="1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Factor Xa inhibitors:</a:t>
            </a: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Andexanet alfa (Andexxa®) if available; PCC empirically if unavailable</a:t>
            </a:r>
            <a:endParaRPr lang="en-US" sz="1750" dirty="0"/>
          </a:p>
        </p:txBody>
      </p:sp>
      <p:sp>
        <p:nvSpPr>
          <p:cNvPr id="7" name="Shape 5"/>
          <p:cNvSpPr/>
          <p:nvPr/>
        </p:nvSpPr>
        <p:spPr>
          <a:xfrm>
            <a:off x="793789" y="6413956"/>
            <a:ext cx="13042821" cy="1326713"/>
          </a:xfrm>
          <a:prstGeom prst="roundRect">
            <a:avLst>
              <a:gd name="adj" fmla="val 2565"/>
            </a:avLst>
          </a:prstGeom>
          <a:solidFill>
            <a:srgbClr val="443D09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603" y="6758046"/>
            <a:ext cx="283488" cy="226814"/>
          </a:xfrm>
          <a:prstGeom prst="rect">
            <a:avLst/>
          </a:prstGeom>
        </p:spPr>
      </p:pic>
      <p:sp>
        <p:nvSpPr>
          <p:cNvPr id="9" name="Text 6"/>
          <p:cNvSpPr/>
          <p:nvPr/>
        </p:nvSpPr>
        <p:spPr>
          <a:xfrm>
            <a:off x="1530905" y="6697444"/>
            <a:ext cx="1207889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Ischemic stroke patients on anticoagulants generally excluded from thrombolysis due to hemorrhage risk. Consider thrombectomy if LVO present.</a:t>
            </a:r>
            <a:endParaRPr lang="en-US" sz="1750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37178"/>
            <a:ext cx="1161168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Stroke Mimics: Avoiding Diagnostic Pitfalls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3790" y="2399586"/>
            <a:ext cx="566976" cy="56697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644253" y="239958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Hypoglycemia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1644253" y="2890004"/>
            <a:ext cx="5529143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Point-of-care glucose testing mandatory before stroke imaging. Rapid dextrose 50% 50mL IV reverses symptoms immediately if glucose &lt;60 mg/dL.</a:t>
            </a:r>
            <a:endParaRPr lang="en-US" sz="1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56884" y="2399586"/>
            <a:ext cx="566976" cy="56697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8307348" y="2399586"/>
            <a:ext cx="334637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Post-Ictal Paralysis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8307348" y="2890004"/>
            <a:ext cx="5529263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Recent seizure history with unilateral weakness resolving over 48 hours. EEG if clinical suspicion high despite negative imaging.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3790" y="4795242"/>
            <a:ext cx="566976" cy="566976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644253" y="479524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Complex Migraine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1644253" y="5285661"/>
            <a:ext cx="5529143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Aura with prolonged hemiparesis (hemiplegic migraine), basilar-type symptoms. Often younger patients with migraine history and family pattern.</a:t>
            </a:r>
            <a:endParaRPr lang="en-US" sz="175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456884" y="4795242"/>
            <a:ext cx="566976" cy="566976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8307348" y="4795242"/>
            <a:ext cx="353901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Peripheral Vestibulopathy</a:t>
            </a:r>
            <a:endParaRPr lang="en-US" sz="2200" dirty="0"/>
          </a:p>
        </p:txBody>
      </p:sp>
      <p:sp>
        <p:nvSpPr>
          <p:cNvPr id="14" name="Text 8"/>
          <p:cNvSpPr/>
          <p:nvPr/>
        </p:nvSpPr>
        <p:spPr>
          <a:xfrm>
            <a:off x="8307348" y="5285661"/>
            <a:ext cx="5529263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Acute vertigo, nausea, nystagmus without stroke signs. Dix-Hallpike maneuver exam differentiate peripheral from posterior stroke.</a:t>
            </a:r>
            <a:endParaRPr lang="en-US" sz="1750" dirty="0"/>
          </a:p>
        </p:txBody>
      </p:sp>
      <p:sp>
        <p:nvSpPr>
          <p:cNvPr id="15" name="Text 9"/>
          <p:cNvSpPr/>
          <p:nvPr/>
        </p:nvSpPr>
        <p:spPr>
          <a:xfrm>
            <a:off x="793790" y="6629519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Key Point:</a:t>
            </a: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Careful history and targeted testing prevent inappropriate thrombolytic administration in mimics.</a:t>
            </a:r>
            <a:endParaRPr lang="en-US" sz="1750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10" grpId="0" animBg="1"/>
      <p:bldP spid="11" grpId="0" animBg="1"/>
      <p:bldP spid="13" grpId="0" animBg="1"/>
      <p:bldP spid="14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236E1A-52A8-DB30-5C63-A1726CE1B5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2591" y="0"/>
            <a:ext cx="11025218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9350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1268" y="1130022"/>
            <a:ext cx="7901464" cy="11091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350"/>
              </a:lnSpc>
              <a:buNone/>
            </a:pPr>
            <a:r>
              <a:rPr lang="en-US" sz="345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Posterior Circulation Stroke: High Miss Rate</a:t>
            </a:r>
            <a:endParaRPr lang="en-US" sz="3450" dirty="0"/>
          </a:p>
        </p:txBody>
      </p:sp>
      <p:sp>
        <p:nvSpPr>
          <p:cNvPr id="4" name="Text 1"/>
          <p:cNvSpPr/>
          <p:nvPr/>
        </p:nvSpPr>
        <p:spPr>
          <a:xfrm>
            <a:off x="621268" y="2294692"/>
            <a:ext cx="3346966" cy="3327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Classic Presentation Triad</a:t>
            </a:r>
            <a:endParaRPr lang="en-US" sz="205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7824" y="2841188"/>
            <a:ext cx="266224" cy="266224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198007" y="2835831"/>
            <a:ext cx="2218968" cy="2774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Vertigo and Vomiting</a:t>
            </a:r>
            <a:endParaRPr lang="en-US" sz="1700" dirty="0"/>
          </a:p>
        </p:txBody>
      </p:sp>
      <p:sp>
        <p:nvSpPr>
          <p:cNvPr id="7" name="Text 3"/>
          <p:cNvSpPr/>
          <p:nvPr/>
        </p:nvSpPr>
        <p:spPr>
          <a:xfrm>
            <a:off x="1198007" y="3196590"/>
            <a:ext cx="7324725" cy="2531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3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Acute onset severe vertigo out of proportion to examination findings</a:t>
            </a:r>
            <a:endParaRPr lang="en-US" sz="135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7824" y="3732848"/>
            <a:ext cx="266224" cy="266224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1198007" y="3727490"/>
            <a:ext cx="3787497" cy="2774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Diplopia and Cranial Nerve Deficits</a:t>
            </a:r>
            <a:endParaRPr lang="en-US" sz="1700" dirty="0"/>
          </a:p>
        </p:txBody>
      </p:sp>
      <p:sp>
        <p:nvSpPr>
          <p:cNvPr id="10" name="Text 5"/>
          <p:cNvSpPr/>
          <p:nvPr/>
        </p:nvSpPr>
        <p:spPr>
          <a:xfrm>
            <a:off x="1198007" y="4088249"/>
            <a:ext cx="7324725" cy="2531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3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VI, VII, or III nerve palsies with binocular double vision</a:t>
            </a:r>
            <a:endParaRPr lang="en-US" sz="1350" dirty="0"/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7824" y="4624507"/>
            <a:ext cx="266224" cy="266224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1198007" y="4619149"/>
            <a:ext cx="3017639" cy="2774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Ataxia and Gait Disturbance</a:t>
            </a:r>
            <a:endParaRPr lang="en-US" sz="1700" dirty="0"/>
          </a:p>
        </p:txBody>
      </p:sp>
      <p:sp>
        <p:nvSpPr>
          <p:cNvPr id="13" name="Text 7"/>
          <p:cNvSpPr/>
          <p:nvPr/>
        </p:nvSpPr>
        <p:spPr>
          <a:xfrm>
            <a:off x="1198007" y="4979908"/>
            <a:ext cx="7324725" cy="2531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3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Truncal or limb ataxia without corresponding hemiparesis</a:t>
            </a:r>
            <a:endParaRPr lang="en-US" sz="1350" dirty="0"/>
          </a:p>
        </p:txBody>
      </p:sp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7824" y="5516166"/>
            <a:ext cx="266224" cy="266224"/>
          </a:xfrm>
          <a:prstGeom prst="rect">
            <a:avLst/>
          </a:prstGeom>
        </p:spPr>
      </p:pic>
      <p:sp>
        <p:nvSpPr>
          <p:cNvPr id="15" name="Text 8"/>
          <p:cNvSpPr/>
          <p:nvPr/>
        </p:nvSpPr>
        <p:spPr>
          <a:xfrm>
            <a:off x="1198007" y="5510808"/>
            <a:ext cx="2218968" cy="2774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Dysarthria</a:t>
            </a:r>
            <a:endParaRPr lang="en-US" sz="1700" dirty="0"/>
          </a:p>
        </p:txBody>
      </p:sp>
      <p:sp>
        <p:nvSpPr>
          <p:cNvPr id="16" name="Text 9"/>
          <p:cNvSpPr/>
          <p:nvPr/>
        </p:nvSpPr>
        <p:spPr>
          <a:xfrm>
            <a:off x="1198007" y="5871567"/>
            <a:ext cx="7324725" cy="2531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3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Pure speech articulation difficulty without hemiparesis</a:t>
            </a:r>
            <a:endParaRPr lang="en-US" sz="1350" dirty="0"/>
          </a:p>
        </p:txBody>
      </p:sp>
      <p:sp>
        <p:nvSpPr>
          <p:cNvPr id="17" name="Text 10"/>
          <p:cNvSpPr/>
          <p:nvPr/>
        </p:nvSpPr>
        <p:spPr>
          <a:xfrm>
            <a:off x="887492" y="6437114"/>
            <a:ext cx="7635240" cy="5062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3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Posterior strokes frequently lack classic limb weakness, leading to 10-15% misdiagnosis rate in emergency settings. Maintain high clinical suspicion.</a:t>
            </a:r>
            <a:endParaRPr lang="en-US" sz="1350" dirty="0"/>
          </a:p>
        </p:txBody>
      </p:sp>
      <p:sp>
        <p:nvSpPr>
          <p:cNvPr id="18" name="Shape 11"/>
          <p:cNvSpPr/>
          <p:nvPr/>
        </p:nvSpPr>
        <p:spPr>
          <a:xfrm>
            <a:off x="621268" y="6280904"/>
            <a:ext cx="22860" cy="818674"/>
          </a:xfrm>
          <a:prstGeom prst="rect">
            <a:avLst/>
          </a:prstGeom>
          <a:solidFill>
            <a:srgbClr val="EEE27D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7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7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8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8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9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9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9" grpId="0" animBg="1"/>
      <p:bldP spid="10" grpId="0" animBg="1"/>
      <p:bldP spid="12" grpId="0" animBg="1"/>
      <p:bldP spid="13" grpId="0" animBg="1"/>
      <p:bldP spid="15" grpId="0" animBg="1"/>
      <p:bldP spid="16" grpId="0" animBg="1"/>
      <p:bldP spid="1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89729" y="320932"/>
            <a:ext cx="12204263" cy="6157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00"/>
              </a:lnSpc>
              <a:buNone/>
            </a:pPr>
            <a:r>
              <a:rPr lang="en-US" sz="385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Transient Ischemic Attack: Immediate Management</a:t>
            </a:r>
            <a:endParaRPr lang="en-US" sz="3850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FF2016E0-E8C5-D679-7777-E684ABEA5D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33286"/>
            <a:ext cx="14630400" cy="5395853"/>
          </a:xfrm>
          <a:prstGeom prst="rect">
            <a:avLst/>
          </a:prstGeom>
        </p:spPr>
      </p:pic>
      <p:sp>
        <p:nvSpPr>
          <p:cNvPr id="34" name="Shape 1">
            <a:extLst>
              <a:ext uri="{FF2B5EF4-FFF2-40B4-BE49-F238E27FC236}">
                <a16:creationId xmlns:a16="http://schemas.microsoft.com/office/drawing/2014/main" id="{36EB6ABB-17B5-BF3E-558E-DD345504E21E}"/>
              </a:ext>
            </a:extLst>
          </p:cNvPr>
          <p:cNvSpPr/>
          <p:nvPr/>
        </p:nvSpPr>
        <p:spPr>
          <a:xfrm>
            <a:off x="3061989" y="6889804"/>
            <a:ext cx="3856077" cy="226814"/>
          </a:xfrm>
          <a:prstGeom prst="roundRect">
            <a:avLst>
              <a:gd name="adj" fmla="val 15001"/>
            </a:avLst>
          </a:prstGeom>
          <a:solidFill>
            <a:srgbClr val="3A3B3C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5" name="Shape 2">
            <a:extLst>
              <a:ext uri="{FF2B5EF4-FFF2-40B4-BE49-F238E27FC236}">
                <a16:creationId xmlns:a16="http://schemas.microsoft.com/office/drawing/2014/main" id="{2E58DCE7-A854-3D48-FECE-3A7587DB39E7}"/>
              </a:ext>
            </a:extLst>
          </p:cNvPr>
          <p:cNvSpPr/>
          <p:nvPr/>
        </p:nvSpPr>
        <p:spPr>
          <a:xfrm>
            <a:off x="2721828" y="6662930"/>
            <a:ext cx="680442" cy="680442"/>
          </a:xfrm>
          <a:prstGeom prst="roundRect">
            <a:avLst>
              <a:gd name="adj" fmla="val 67192"/>
            </a:avLst>
          </a:prstGeom>
          <a:solidFill>
            <a:srgbClr val="3A3B3C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5BFAF8E-CC1F-36F0-B945-1936967EC064}"/>
              </a:ext>
            </a:extLst>
          </p:cNvPr>
          <p:cNvSpPr txBox="1"/>
          <p:nvPr/>
        </p:nvSpPr>
        <p:spPr>
          <a:xfrm>
            <a:off x="3611418" y="7343372"/>
            <a:ext cx="3588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Raleway" pitchFamily="2" charset="0"/>
              </a:rPr>
              <a:t>Consider Echo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0C0E9B1C-83BA-8A58-190A-A90BB9B44D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1319" y="6852482"/>
            <a:ext cx="341339" cy="3013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F85AE50-62F8-81C4-55EA-613ACD2C99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05" y="37265"/>
            <a:ext cx="6511921" cy="45553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746E7A-1D2D-9FC5-D511-27E4A1CC60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2764" y="3918948"/>
            <a:ext cx="7454030" cy="4260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1516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93790" y="2872978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Assessment of the 12 Cranial Nerves</a:t>
            </a:r>
            <a:endParaRPr lang="en-US" sz="4450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A106B725-329E-4C0C-098A-0E32022ACFC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112715"/>
              </p:ext>
            </p:extLst>
          </p:nvPr>
        </p:nvGraphicFramePr>
        <p:xfrm>
          <a:off x="203777" y="148359"/>
          <a:ext cx="7581900" cy="7581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7581360" imgH="7582569" progId="">
                  <p:embed/>
                </p:oleObj>
              </mc:Choice>
              <mc:Fallback>
                <p:oleObj r:id="rId2" imgW="7581360" imgH="7582569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03777" y="148359"/>
                        <a:ext cx="7581900" cy="7581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D8864CC7-4CC3-B376-38C2-2F3807C08846}"/>
              </a:ext>
            </a:extLst>
          </p:cNvPr>
          <p:cNvSpPr txBox="1"/>
          <p:nvPr/>
        </p:nvSpPr>
        <p:spPr>
          <a:xfrm>
            <a:off x="9328727" y="1999673"/>
            <a:ext cx="47659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Raleway" pitchFamily="2" charset="0"/>
              </a:rPr>
              <a:t>Cranial Nerves II-XII Intact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94A63E-6C58-762D-B9E2-5480198D7FBA}"/>
              </a:ext>
            </a:extLst>
          </p:cNvPr>
          <p:cNvSpPr txBox="1"/>
          <p:nvPr/>
        </p:nvSpPr>
        <p:spPr>
          <a:xfrm>
            <a:off x="8663709" y="4114800"/>
            <a:ext cx="3676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Raleway" pitchFamily="2" charset="0"/>
              </a:rPr>
              <a:t>Lawyer’s Will Love You</a:t>
            </a:r>
          </a:p>
        </p:txBody>
      </p:sp>
    </p:spTree>
    <p:extLst>
      <p:ext uri="{BB962C8B-B14F-4D97-AF65-F5344CB8AC3E}">
        <p14:creationId xmlns:p14="http://schemas.microsoft.com/office/powerpoint/2010/main" val="36078493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1DF00A7-D97E-13ED-4F86-714192F87CF5}"/>
              </a:ext>
            </a:extLst>
          </p:cNvPr>
          <p:cNvSpPr txBox="1"/>
          <p:nvPr/>
        </p:nvSpPr>
        <p:spPr>
          <a:xfrm>
            <a:off x="256853" y="30821"/>
            <a:ext cx="12513924" cy="7638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FFFF00"/>
                </a:solidFill>
              </a:rPr>
              <a:t>Patient is alert, lucid and oriented times 3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FFFF00"/>
                </a:solidFill>
              </a:rPr>
              <a:t>Extraocular movements are intact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FFFF00"/>
                </a:solidFill>
              </a:rPr>
              <a:t>Facial and jaw muscle strength intact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FFFF00"/>
                </a:solidFill>
              </a:rPr>
              <a:t>Hearing grossly intact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FFFF00"/>
                </a:solidFill>
              </a:rPr>
              <a:t>Speech is without dysarthria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FFFF00"/>
                </a:solidFill>
              </a:rPr>
              <a:t>Shoulder shrug is strong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FFFF00"/>
                </a:solidFill>
              </a:rPr>
              <a:t>No focal motor, sensory or cerebellar deficits are noted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FFFF00"/>
                </a:solidFill>
              </a:rPr>
              <a:t>Speech and gait are normal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FFFF00"/>
                </a:solidFill>
              </a:rPr>
              <a:t>Patient has 5/5 muscle strength in the upper and lower extremities. Sensory exam is intact to lite touch on arms and legs bilaterally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FFFF00"/>
                </a:solidFill>
              </a:rPr>
              <a:t>Cerebellar exam is intact on "finger to nose" ,"heel shin" and gait is stable.</a:t>
            </a:r>
          </a:p>
        </p:txBody>
      </p:sp>
    </p:spTree>
    <p:extLst>
      <p:ext uri="{BB962C8B-B14F-4D97-AF65-F5344CB8AC3E}">
        <p14:creationId xmlns:p14="http://schemas.microsoft.com/office/powerpoint/2010/main" val="49436245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23342"/>
            <a:ext cx="695063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Cranial Nerve I: Olfactory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9638943" y="2624971"/>
            <a:ext cx="312479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Testing Smell Function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9638943" y="3206115"/>
            <a:ext cx="4205168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Smell evaluation is performed after head trauma, when anterior fossa lesions are suspected, or if patients report abnormal olfaction.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9638943" y="4861798"/>
            <a:ext cx="4205168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Procedure:</a:t>
            </a: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Patient identifies odors (soap, coffee, cloves) presented to each nostril while the other is occluded. Trigeminal irritants like alcohol or ammonia test for malingering only.</a:t>
            </a:r>
            <a:endParaRPr lang="en-US" sz="175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4C42E1-6312-188C-3F9F-723975612E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90" y="2080895"/>
            <a:ext cx="5935980" cy="57950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154317"/>
            <a:ext cx="613469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Cranial Nerve II: Optic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3316724"/>
            <a:ext cx="4196358" cy="2758559"/>
          </a:xfrm>
          <a:prstGeom prst="roundRect">
            <a:avLst>
              <a:gd name="adj" fmla="val 1233"/>
            </a:avLst>
          </a:prstGeom>
          <a:solidFill>
            <a:srgbClr val="3A3B3C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Text 2"/>
          <p:cNvSpPr/>
          <p:nvPr/>
        </p:nvSpPr>
        <p:spPr>
          <a:xfrm>
            <a:off x="1020604" y="354353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Visual Acuity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1020604" y="4033957"/>
            <a:ext cx="374273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Tested using Snellen chart or distance chart.</a:t>
            </a:r>
            <a:endParaRPr lang="en-US" sz="1750" dirty="0"/>
          </a:p>
        </p:txBody>
      </p:sp>
      <p:sp>
        <p:nvSpPr>
          <p:cNvPr id="6" name="Shape 4"/>
          <p:cNvSpPr/>
          <p:nvPr/>
        </p:nvSpPr>
        <p:spPr>
          <a:xfrm>
            <a:off x="5216962" y="3316724"/>
            <a:ext cx="4196358" cy="2758559"/>
          </a:xfrm>
          <a:prstGeom prst="roundRect">
            <a:avLst>
              <a:gd name="adj" fmla="val 1233"/>
            </a:avLst>
          </a:prstGeom>
          <a:solidFill>
            <a:srgbClr val="3A3B3C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Text 5"/>
          <p:cNvSpPr/>
          <p:nvPr/>
        </p:nvSpPr>
        <p:spPr>
          <a:xfrm>
            <a:off x="5443776" y="354353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Color Perception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5443776" y="4033957"/>
            <a:ext cx="3742730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Evaluated with embedded numbers in colored dot fields.</a:t>
            </a:r>
            <a:endParaRPr lang="en-US" sz="1750" dirty="0"/>
          </a:p>
        </p:txBody>
      </p:sp>
      <p:sp>
        <p:nvSpPr>
          <p:cNvPr id="9" name="Shape 7"/>
          <p:cNvSpPr/>
          <p:nvPr/>
        </p:nvSpPr>
        <p:spPr>
          <a:xfrm>
            <a:off x="9640133" y="3316724"/>
            <a:ext cx="4196358" cy="2758559"/>
          </a:xfrm>
          <a:prstGeom prst="roundRect">
            <a:avLst>
              <a:gd name="adj" fmla="val 1233"/>
            </a:avLst>
          </a:prstGeom>
          <a:solidFill>
            <a:srgbClr val="3A3B3C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" name="Text 8"/>
          <p:cNvSpPr/>
          <p:nvPr/>
        </p:nvSpPr>
        <p:spPr>
          <a:xfrm>
            <a:off x="9866948" y="354353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Visual Fields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9866948" y="4033957"/>
            <a:ext cx="374273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Tested by directed confrontation in all 4 quadrants. Pupillary responses and funduscopic examination completed.</a:t>
            </a:r>
            <a:endParaRPr lang="en-US" sz="1750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6DE9BA96-AB9A-12DA-0906-3D8131A93B4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7129854"/>
              </p:ext>
            </p:extLst>
          </p:nvPr>
        </p:nvGraphicFramePr>
        <p:xfrm>
          <a:off x="103620" y="115793"/>
          <a:ext cx="8787623" cy="55045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12364682" imgH="7745481" progId="">
                  <p:embed/>
                </p:oleObj>
              </mc:Choice>
              <mc:Fallback>
                <p:oleObj r:id="rId2" imgW="12364682" imgH="7745481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03620" y="115793"/>
                        <a:ext cx="8787623" cy="55045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928842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B5A3A50-2E10-16D8-B0A4-D902A6B3A743}"/>
              </a:ext>
            </a:extLst>
          </p:cNvPr>
          <p:cNvSpPr txBox="1"/>
          <p:nvPr/>
        </p:nvSpPr>
        <p:spPr>
          <a:xfrm>
            <a:off x="60036" y="1253732"/>
            <a:ext cx="5255491" cy="4703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kern="100" dirty="0">
                <a:solidFill>
                  <a:schemeClr val="bg1"/>
                </a:solidFill>
                <a:effectLst/>
                <a:latin typeface="Ralew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Sensory only</a:t>
            </a:r>
          </a:p>
          <a:p>
            <a:pPr marL="800100" lvl="1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kern="100" dirty="0">
                <a:solidFill>
                  <a:schemeClr val="bg1"/>
                </a:solidFill>
                <a:effectLst/>
                <a:latin typeface="Ralew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Distance chart</a:t>
            </a:r>
          </a:p>
          <a:p>
            <a:pPr marL="800100" lvl="1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kern="100" dirty="0">
                <a:solidFill>
                  <a:schemeClr val="bg1"/>
                </a:solidFill>
                <a:effectLst/>
                <a:latin typeface="Ralew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Snellen's chart</a:t>
            </a:r>
          </a:p>
          <a:p>
            <a:pPr marL="800100" lvl="1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kern="100" dirty="0">
                <a:solidFill>
                  <a:schemeClr val="bg1"/>
                </a:solidFill>
                <a:effectLst/>
                <a:latin typeface="Ralew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Grossly intact</a:t>
            </a:r>
            <a:endParaRPr lang="en-US" sz="2400" kern="100" dirty="0">
              <a:solidFill>
                <a:schemeClr val="bg1"/>
              </a:solidFill>
              <a:latin typeface="Raleway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kern="100" dirty="0">
                <a:solidFill>
                  <a:schemeClr val="bg1"/>
                </a:solidFill>
                <a:effectLst/>
                <a:latin typeface="Ralew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Name badge</a:t>
            </a:r>
            <a:endParaRPr lang="en-US" sz="2400" kern="100" dirty="0">
              <a:solidFill>
                <a:schemeClr val="bg1"/>
              </a:solidFill>
              <a:latin typeface="Raleway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kern="100" dirty="0">
                <a:solidFill>
                  <a:schemeClr val="bg1"/>
                </a:solidFill>
                <a:latin typeface="Ralew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Count Fingers</a:t>
            </a:r>
          </a:p>
          <a:p>
            <a:pPr marL="800100" lvl="1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kern="100" dirty="0">
                <a:solidFill>
                  <a:schemeClr val="bg1"/>
                </a:solidFill>
                <a:latin typeface="Ralew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Finger wiggles</a:t>
            </a:r>
          </a:p>
          <a:p>
            <a:pPr marL="800100" lvl="1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kern="100" dirty="0">
                <a:solidFill>
                  <a:schemeClr val="bg1"/>
                </a:solidFill>
                <a:latin typeface="Ralew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Light dark.</a:t>
            </a:r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kern="100" dirty="0">
                <a:solidFill>
                  <a:schemeClr val="bg1"/>
                </a:solidFill>
                <a:effectLst/>
                <a:latin typeface="Ralew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Wear glasses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2FB699-597E-E435-11D2-C41939575508}"/>
              </a:ext>
            </a:extLst>
          </p:cNvPr>
          <p:cNvSpPr txBox="1"/>
          <p:nvPr/>
        </p:nvSpPr>
        <p:spPr>
          <a:xfrm>
            <a:off x="8492835" y="2564412"/>
            <a:ext cx="7315200" cy="15391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kern="100" dirty="0">
                <a:solidFill>
                  <a:schemeClr val="bg1"/>
                </a:solidFill>
                <a:effectLst/>
                <a:latin typeface="Ralew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Accommodation</a:t>
            </a:r>
          </a:p>
          <a:p>
            <a:pPr marL="800100" lvl="1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kern="100" dirty="0">
                <a:solidFill>
                  <a:schemeClr val="bg1"/>
                </a:solidFill>
                <a:latin typeface="Ralew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Ralew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ocus change</a:t>
            </a:r>
          </a:p>
          <a:p>
            <a:pPr marL="342900" marR="0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kern="100" dirty="0">
                <a:solidFill>
                  <a:schemeClr val="bg1"/>
                </a:solidFill>
                <a:effectLst/>
                <a:latin typeface="Ralew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Swinging light test 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296F711-B296-AD5F-EFD4-5AC001B81C39}"/>
              </a:ext>
            </a:extLst>
          </p:cNvPr>
          <p:cNvSpPr txBox="1"/>
          <p:nvPr/>
        </p:nvSpPr>
        <p:spPr>
          <a:xfrm>
            <a:off x="5075382" y="90921"/>
            <a:ext cx="61514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Raleway" pitchFamily="2" charset="0"/>
              </a:rPr>
              <a:t>What to do…</a:t>
            </a:r>
            <a:endParaRPr lang="en-US" dirty="0">
              <a:solidFill>
                <a:schemeClr val="bg1"/>
              </a:solidFill>
              <a:latin typeface="Ralewa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75842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99AAEF-970F-2703-0652-E6400EA35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7212" y="0"/>
            <a:ext cx="1094063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3708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onfrontation Test&quot; The confrontation field test compares the boundaries of  the patient's field of vision with that of the examiner, who is presumed to  have a normal field to detect any suspicion">
            <a:extLst>
              <a:ext uri="{FF2B5EF4-FFF2-40B4-BE49-F238E27FC236}">
                <a16:creationId xmlns:a16="http://schemas.microsoft.com/office/drawing/2014/main" id="{35E27C7F-A6C8-F875-00BD-C61FB01905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1747" y="198582"/>
            <a:ext cx="3403200" cy="3113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E893059-02C3-E589-E9C3-C8A592B4C3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40" y="5530"/>
            <a:ext cx="3133052" cy="44071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EDF16B-F397-CEBF-1510-37EE4C36C9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5092" y="3540606"/>
            <a:ext cx="4201111" cy="34390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6F3A64-EE85-4391-7E49-22B7742C51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63347" y="4474324"/>
            <a:ext cx="4932218" cy="278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807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55306" y="632222"/>
            <a:ext cx="7606189" cy="20595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400"/>
              </a:lnSpc>
              <a:buNone/>
            </a:pPr>
            <a:r>
              <a:rPr lang="en-US" sz="430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Cranial Nerves III, IV, VI: Oculomotor, Trochlear, Abducens</a:t>
            </a:r>
            <a:endParaRPr lang="en-US" sz="430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5306" y="3353872"/>
            <a:ext cx="3696653" cy="3048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6255306" y="3524607"/>
            <a:ext cx="2746296" cy="3432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Observation</a:t>
            </a:r>
            <a:endParaRPr lang="en-US" sz="2150" dirty="0"/>
          </a:p>
        </p:txBody>
      </p:sp>
      <p:sp>
        <p:nvSpPr>
          <p:cNvPr id="7" name="Text 3"/>
          <p:cNvSpPr/>
          <p:nvPr/>
        </p:nvSpPr>
        <p:spPr>
          <a:xfrm>
            <a:off x="6255306" y="3995499"/>
            <a:ext cx="3696653" cy="10376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Eyes checked for symmetry of movement, globe position, eyelid droop (ptosis), and twitches</a:t>
            </a:r>
            <a:endParaRPr lang="en-US" sz="1700" dirty="0"/>
          </a:p>
        </p:txBody>
      </p:sp>
      <p:sp>
        <p:nvSpPr>
          <p:cNvPr id="8" name="Text 4"/>
          <p:cNvSpPr/>
          <p:nvPr/>
        </p:nvSpPr>
        <p:spPr>
          <a:xfrm>
            <a:off x="10164723" y="3010972"/>
            <a:ext cx="219670" cy="2745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endParaRPr lang="en-US" sz="17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4723" y="3353872"/>
            <a:ext cx="3696772" cy="3048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0164723" y="3524607"/>
            <a:ext cx="3180278" cy="3432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Extraocular Movements</a:t>
            </a:r>
            <a:endParaRPr lang="en-US" sz="2150" dirty="0"/>
          </a:p>
        </p:txBody>
      </p:sp>
      <p:sp>
        <p:nvSpPr>
          <p:cNvPr id="11" name="Text 6"/>
          <p:cNvSpPr/>
          <p:nvPr/>
        </p:nvSpPr>
        <p:spPr>
          <a:xfrm>
            <a:off x="10164723" y="3995499"/>
            <a:ext cx="3696772" cy="13835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Patient follows moving target through all 4 quadrants and toward nose to detect nystagmus and palsies</a:t>
            </a:r>
            <a:endParaRPr lang="en-US" sz="1700" dirty="0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5306" y="6077307"/>
            <a:ext cx="7606189" cy="30480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6255306" y="6270069"/>
            <a:ext cx="2746296" cy="3432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Pupil Testing</a:t>
            </a:r>
            <a:endParaRPr lang="en-US" sz="2150" dirty="0"/>
          </a:p>
        </p:txBody>
      </p:sp>
      <p:sp>
        <p:nvSpPr>
          <p:cNvPr id="15" name="Text 9"/>
          <p:cNvSpPr/>
          <p:nvPr/>
        </p:nvSpPr>
        <p:spPr>
          <a:xfrm>
            <a:off x="6255306" y="6740962"/>
            <a:ext cx="7606189" cy="6917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Anisocoria (unequal pupil) noted in dim light. Pupillary light response tested for symmetry</a:t>
            </a:r>
            <a:endParaRPr lang="en-US" sz="1700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  <p:bldP spid="11" grpId="0" animBg="1"/>
      <p:bldP spid="14" grpId="0" animBg="1"/>
      <p:bldP spid="1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04122C-1066-96EE-5FA7-D8A2ED7915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6800" y="4318751"/>
            <a:ext cx="5943600" cy="21043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9B48596-732E-A8F9-F50B-747114B6E410}"/>
              </a:ext>
            </a:extLst>
          </p:cNvPr>
          <p:cNvSpPr txBox="1"/>
          <p:nvPr/>
        </p:nvSpPr>
        <p:spPr>
          <a:xfrm>
            <a:off x="9476508" y="332509"/>
            <a:ext cx="505690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Raleway" pitchFamily="2" charset="0"/>
              </a:rPr>
              <a:t>Double vision</a:t>
            </a:r>
          </a:p>
          <a:p>
            <a:endParaRPr lang="en-US" sz="3200" dirty="0">
              <a:solidFill>
                <a:schemeClr val="bg1"/>
              </a:solidFill>
              <a:latin typeface="Raleway" pitchFamily="2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Raleway" pitchFamily="2" charset="0"/>
              </a:rPr>
              <a:t>Ptosis upper eyelid droop</a:t>
            </a:r>
          </a:p>
          <a:p>
            <a:r>
              <a:rPr lang="en-US" sz="3200" dirty="0">
                <a:solidFill>
                  <a:schemeClr val="bg1"/>
                </a:solidFill>
                <a:latin typeface="Raleway" pitchFamily="2" charset="0"/>
              </a:rPr>
              <a:t>	</a:t>
            </a:r>
            <a:r>
              <a:rPr lang="en-US" sz="2400" dirty="0">
                <a:solidFill>
                  <a:schemeClr val="bg1"/>
                </a:solidFill>
                <a:latin typeface="Raleway" pitchFamily="2" charset="0"/>
              </a:rPr>
              <a:t>Are they winking…</a:t>
            </a:r>
            <a:endParaRPr lang="en-US" sz="3200" dirty="0">
              <a:solidFill>
                <a:schemeClr val="bg1"/>
              </a:solidFill>
              <a:latin typeface="Raleway" pitchFamily="2" charset="0"/>
            </a:endParaRPr>
          </a:p>
          <a:p>
            <a:endParaRPr lang="en-US" sz="3200" dirty="0">
              <a:solidFill>
                <a:schemeClr val="bg1"/>
              </a:solidFill>
              <a:latin typeface="Raleway" pitchFamily="2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Raleway" pitchFamily="2" charset="0"/>
              </a:rPr>
              <a:t>Down and out eye gaze:</a:t>
            </a:r>
          </a:p>
          <a:p>
            <a:endParaRPr lang="en-US" sz="3200" dirty="0">
              <a:solidFill>
                <a:schemeClr val="bg1"/>
              </a:solidFill>
              <a:latin typeface="Raleway" pitchFamily="2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Raleway" pitchFamily="2" charset="0"/>
              </a:rPr>
              <a:t>AKA  Googly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CCF88685-E5E5-48E6-8B5A-B11B0E9A156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9064100"/>
              </p:ext>
            </p:extLst>
          </p:nvPr>
        </p:nvGraphicFramePr>
        <p:xfrm>
          <a:off x="0" y="0"/>
          <a:ext cx="8501063" cy="650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13149308" imgH="10056067" progId="">
                  <p:embed/>
                </p:oleObj>
              </mc:Choice>
              <mc:Fallback>
                <p:oleObj r:id="rId3" imgW="13149308" imgH="10056067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8501063" cy="6502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190635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5527F711-2633-FE68-9B84-91B4505926C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850451"/>
              </p:ext>
            </p:extLst>
          </p:nvPr>
        </p:nvGraphicFramePr>
        <p:xfrm>
          <a:off x="6718" y="151894"/>
          <a:ext cx="6075428" cy="56393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12468375" imgH="9774749" progId="">
                  <p:embed/>
                </p:oleObj>
              </mc:Choice>
              <mc:Fallback>
                <p:oleObj r:id="rId3" imgW="12468375" imgH="9774749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718" y="151894"/>
                        <a:ext cx="6075428" cy="56393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0"/>
          <p:cNvSpPr/>
          <p:nvPr/>
        </p:nvSpPr>
        <p:spPr>
          <a:xfrm>
            <a:off x="6280190" y="1336477"/>
            <a:ext cx="746486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Cranial Nerve V: Trigeminal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2612231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Sensory Function</a:t>
            </a:r>
            <a:endParaRPr lang="en-US" sz="2650" dirty="0"/>
          </a:p>
        </p:txBody>
      </p:sp>
      <p:sp>
        <p:nvSpPr>
          <p:cNvPr id="5" name="Text 2"/>
          <p:cNvSpPr/>
          <p:nvPr/>
        </p:nvSpPr>
        <p:spPr>
          <a:xfrm>
            <a:off x="6280190" y="3264337"/>
            <a:ext cx="3501509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50" indent="-285750" algn="l">
              <a:lnSpc>
                <a:spcPts val="2850"/>
              </a:lnSpc>
              <a:buFont typeface="Arial" panose="020B0604020202020204" pitchFamily="34" charset="0"/>
              <a:buChar char="•"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Sharp Dull Testing</a:t>
            </a:r>
          </a:p>
          <a:p>
            <a:pPr marL="285750" indent="-285750" algn="l">
              <a:lnSpc>
                <a:spcPts val="2850"/>
              </a:lnSpc>
              <a:buFont typeface="Arial" panose="020B0604020202020204" pitchFamily="34" charset="0"/>
              <a:buChar char="•"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Three divisions </a:t>
            </a:r>
          </a:p>
          <a:p>
            <a:pPr marL="742950" lvl="1" indent="-285750">
              <a:lnSpc>
                <a:spcPts val="2850"/>
              </a:lnSpc>
              <a:buFont typeface="Arial" panose="020B0604020202020204" pitchFamily="34" charset="0"/>
              <a:buChar char="•"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Ophthalmic</a:t>
            </a:r>
          </a:p>
          <a:p>
            <a:pPr marL="742950" lvl="1" indent="-285750">
              <a:lnSpc>
                <a:spcPts val="2850"/>
              </a:lnSpc>
              <a:buFont typeface="Arial" panose="020B0604020202020204" pitchFamily="34" charset="0"/>
              <a:buChar char="•"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Maxillary</a:t>
            </a:r>
          </a:p>
          <a:p>
            <a:pPr marL="742950" lvl="1" indent="-285750">
              <a:lnSpc>
                <a:spcPts val="2850"/>
              </a:lnSpc>
              <a:buFont typeface="Arial" panose="020B0604020202020204" pitchFamily="34" charset="0"/>
              <a:buChar char="•"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Mandibular</a:t>
            </a:r>
          </a:p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10342721" y="2612231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Motor Function</a:t>
            </a:r>
            <a:endParaRPr lang="en-US" sz="2650" dirty="0"/>
          </a:p>
        </p:txBody>
      </p:sp>
      <p:sp>
        <p:nvSpPr>
          <p:cNvPr id="8" name="Text 5"/>
          <p:cNvSpPr/>
          <p:nvPr/>
        </p:nvSpPr>
        <p:spPr>
          <a:xfrm>
            <a:off x="10342721" y="3264337"/>
            <a:ext cx="3501509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50" indent="-285750" algn="l">
              <a:lnSpc>
                <a:spcPts val="2850"/>
              </a:lnSpc>
              <a:buFont typeface="Arial" panose="020B0604020202020204" pitchFamily="34" charset="0"/>
              <a:buChar char="•"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Jaw Clench (show teeth)</a:t>
            </a:r>
          </a:p>
          <a:p>
            <a:pPr marL="285750" indent="-285750" algn="l">
              <a:lnSpc>
                <a:spcPts val="2850"/>
              </a:lnSpc>
              <a:buFont typeface="Arial" panose="020B0604020202020204" pitchFamily="34" charset="0"/>
              <a:buChar char="•"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</a:rPr>
              <a:t>Open mouth (while showing tongue, CN IX)</a:t>
            </a:r>
          </a:p>
          <a:p>
            <a:pPr marL="285750" indent="-285750" algn="l">
              <a:lnSpc>
                <a:spcPts val="2850"/>
              </a:lnSpc>
              <a:buFont typeface="Arial" panose="020B0604020202020204" pitchFamily="34" charset="0"/>
              <a:buChar char="•"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</a:rPr>
              <a:t>Blink</a:t>
            </a:r>
          </a:p>
          <a:p>
            <a:pPr algn="l">
              <a:lnSpc>
                <a:spcPts val="2850"/>
              </a:lnSpc>
            </a:pPr>
            <a:endParaRPr lang="en-US" sz="1750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EA7855-57FB-674F-B7BF-D75F10B0AC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7156359" cy="4475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7917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7946262D-8972-59B3-6B31-EEF2B3B38AD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3681082"/>
              </p:ext>
            </p:extLst>
          </p:nvPr>
        </p:nvGraphicFramePr>
        <p:xfrm>
          <a:off x="0" y="0"/>
          <a:ext cx="6353175" cy="650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10676624" imgH="10929833" progId="">
                  <p:embed/>
                </p:oleObj>
              </mc:Choice>
              <mc:Fallback>
                <p:oleObj r:id="rId2" imgW="10676624" imgH="10929833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6353175" cy="6502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1621" y="1556230"/>
            <a:ext cx="6439019" cy="12192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861890" y="2136422"/>
            <a:ext cx="3897987" cy="3436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Facial Movement Assessment</a:t>
            </a:r>
            <a:endParaRPr lang="en-US" sz="2150" dirty="0"/>
          </a:p>
        </p:txBody>
      </p:sp>
      <p:sp>
        <p:nvSpPr>
          <p:cNvPr id="8" name="Text 4"/>
          <p:cNvSpPr/>
          <p:nvPr/>
        </p:nvSpPr>
        <p:spPr>
          <a:xfrm>
            <a:off x="6861890" y="2607909"/>
            <a:ext cx="5938480" cy="13858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Check for hemifacial weakness. Asymmetry most obvious during spontaneous conversation and smiling. Depressed nasolabial fold and widened palpebral fissure on weakened side.</a:t>
            </a:r>
            <a:endParaRPr lang="en-US" sz="1700" dirty="0"/>
          </a:p>
        </p:txBody>
      </p:sp>
      <p:pic>
        <p:nvPicPr>
          <p:cNvPr id="16" name="Image 4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1621" y="4169415"/>
            <a:ext cx="6439019" cy="121920"/>
          </a:xfrm>
          <a:prstGeom prst="rect">
            <a:avLst/>
          </a:prstGeom>
        </p:spPr>
      </p:pic>
      <p:sp>
        <p:nvSpPr>
          <p:cNvPr id="19" name="Text 11"/>
          <p:cNvSpPr/>
          <p:nvPr/>
        </p:nvSpPr>
        <p:spPr>
          <a:xfrm>
            <a:off x="6861890" y="4405993"/>
            <a:ext cx="2748796" cy="3436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Taste Testing ?</a:t>
            </a:r>
            <a:endParaRPr lang="en-US" sz="21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1621" y="5507558"/>
            <a:ext cx="6439019" cy="121920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6861890" y="5744136"/>
            <a:ext cx="3551515" cy="3436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Upper vs. Lower Facial Weakness</a:t>
            </a:r>
            <a:endParaRPr lang="en-US" sz="2150" dirty="0"/>
          </a:p>
        </p:txBody>
      </p:sp>
      <p:sp>
        <p:nvSpPr>
          <p:cNvPr id="14" name="Text 8"/>
          <p:cNvSpPr/>
          <p:nvPr/>
        </p:nvSpPr>
        <p:spPr>
          <a:xfrm>
            <a:off x="6861890" y="6213480"/>
            <a:ext cx="5938480" cy="13858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If only lower facial weakness present (forehead furrowing preserved), etiology is central (stroke) rather than peripheral (Bell’s Palsy). </a:t>
            </a:r>
            <a:endParaRPr lang="en-US" sz="1700" dirty="0"/>
          </a:p>
        </p:txBody>
      </p:sp>
      <p:sp>
        <p:nvSpPr>
          <p:cNvPr id="6" name="Text 0">
            <a:extLst>
              <a:ext uri="{FF2B5EF4-FFF2-40B4-BE49-F238E27FC236}">
                <a16:creationId xmlns:a16="http://schemas.microsoft.com/office/drawing/2014/main" id="{10B74961-DF21-A558-D74C-C0A7A5D5A701}"/>
              </a:ext>
            </a:extLst>
          </p:cNvPr>
          <p:cNvSpPr/>
          <p:nvPr/>
        </p:nvSpPr>
        <p:spPr>
          <a:xfrm>
            <a:off x="6391027" y="405253"/>
            <a:ext cx="746486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Cranial Nerve VII: Facial</a:t>
            </a:r>
            <a:endParaRPr lang="en-US" sz="4450" dirty="0"/>
          </a:p>
        </p:txBody>
      </p:sp>
    </p:spTree>
    <p:extLst>
      <p:ext uri="{BB962C8B-B14F-4D97-AF65-F5344CB8AC3E}">
        <p14:creationId xmlns:p14="http://schemas.microsoft.com/office/powerpoint/2010/main" val="14387281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9" grpId="0" animBg="1"/>
      <p:bldP spid="13" grpId="0" animBg="1"/>
      <p:bldP spid="14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627703" y="503158"/>
            <a:ext cx="7342465" cy="5151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050"/>
              </a:lnSpc>
              <a:buNone/>
            </a:pPr>
            <a:r>
              <a:rPr lang="en-US" sz="320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Cranial Nerve VIII: Vestibulocochlear</a:t>
            </a:r>
            <a:endParaRPr lang="en-US" sz="3200" dirty="0"/>
          </a:p>
        </p:txBody>
      </p:sp>
      <p:sp>
        <p:nvSpPr>
          <p:cNvPr id="3" name="Text 1"/>
          <p:cNvSpPr/>
          <p:nvPr/>
        </p:nvSpPr>
        <p:spPr>
          <a:xfrm>
            <a:off x="1627703" y="1410178"/>
            <a:ext cx="2472809" cy="3090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Hearing Assessment</a:t>
            </a:r>
            <a:endParaRPr lang="en-US" sz="1900" dirty="0"/>
          </a:p>
        </p:txBody>
      </p:sp>
      <p:sp>
        <p:nvSpPr>
          <p:cNvPr id="4" name="Text 2"/>
          <p:cNvSpPr/>
          <p:nvPr/>
        </p:nvSpPr>
        <p:spPr>
          <a:xfrm>
            <a:off x="1627764" y="2139704"/>
            <a:ext cx="3678528" cy="18180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75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Whispering</a:t>
            </a:r>
          </a:p>
          <a:p>
            <a:pPr marL="342900" indent="-342900" algn="l">
              <a:lnSpc>
                <a:spcPts val="1750"/>
              </a:lnSpc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CFCBBF"/>
              </a:solidFill>
              <a:latin typeface="Raleway" pitchFamily="34" charset="0"/>
              <a:ea typeface="Raleway" pitchFamily="34" charset="-122"/>
              <a:cs typeface="Raleway" pitchFamily="34" charset="-120"/>
            </a:endParaRPr>
          </a:p>
          <a:p>
            <a:pPr marL="342900" indent="-342900" algn="l">
              <a:lnSpc>
                <a:spcPts val="175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Finger rubbing</a:t>
            </a:r>
          </a:p>
          <a:p>
            <a:pPr marL="342900" indent="-342900">
              <a:lnSpc>
                <a:spcPts val="1750"/>
              </a:lnSpc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CFCBBF"/>
              </a:solidFill>
              <a:latin typeface="Raleway" pitchFamily="34" charset="0"/>
              <a:ea typeface="Raleway" pitchFamily="34" charset="-122"/>
              <a:cs typeface="Raleway" pitchFamily="34" charset="-120"/>
            </a:endParaRPr>
          </a:p>
          <a:p>
            <a:pPr marL="342900" indent="-342900">
              <a:lnSpc>
                <a:spcPts val="175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Weber and Rinne tests</a:t>
            </a:r>
          </a:p>
        </p:txBody>
      </p:sp>
      <p:sp>
        <p:nvSpPr>
          <p:cNvPr id="7" name="Shape 4"/>
          <p:cNvSpPr/>
          <p:nvPr/>
        </p:nvSpPr>
        <p:spPr>
          <a:xfrm>
            <a:off x="1627763" y="5203368"/>
            <a:ext cx="11374874" cy="28218"/>
          </a:xfrm>
          <a:prstGeom prst="rect">
            <a:avLst/>
          </a:prstGeom>
          <a:solidFill>
            <a:srgbClr val="CFCBBF">
              <a:alpha val="50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Text 5"/>
          <p:cNvSpPr/>
          <p:nvPr/>
        </p:nvSpPr>
        <p:spPr>
          <a:xfrm>
            <a:off x="1627763" y="5385009"/>
            <a:ext cx="3246477" cy="3090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Vestibular Function Testing</a:t>
            </a:r>
            <a:endParaRPr lang="en-US" sz="1900" dirty="0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27763" y="5912915"/>
            <a:ext cx="329684" cy="329684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2107109" y="5969470"/>
            <a:ext cx="2200870" cy="2575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Nystagmus Evaluation</a:t>
            </a:r>
            <a:endParaRPr lang="en-US" sz="1600" dirty="0"/>
          </a:p>
        </p:txBody>
      </p:sp>
      <p:pic>
        <p:nvPicPr>
          <p:cNvPr id="15" name="Image 3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28251" y="5968858"/>
            <a:ext cx="329684" cy="329684"/>
          </a:xfrm>
          <a:prstGeom prst="rect">
            <a:avLst/>
          </a:prstGeom>
        </p:spPr>
      </p:pic>
      <p:sp>
        <p:nvSpPr>
          <p:cNvPr id="16" name="Text 10"/>
          <p:cNvSpPr/>
          <p:nvPr/>
        </p:nvSpPr>
        <p:spPr>
          <a:xfrm>
            <a:off x="8307596" y="6025413"/>
            <a:ext cx="2060615" cy="2575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Dix-Hallpike Test</a:t>
            </a:r>
            <a:endParaRPr lang="en-US" sz="1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9A2988-8C83-7972-551D-3F626431FD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03015" y="974560"/>
            <a:ext cx="5091718" cy="40753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8" grpId="0" animBg="1"/>
      <p:bldP spid="10" grpId="0" animBg="1"/>
      <p:bldP spid="16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undefined">
            <a:extLst>
              <a:ext uri="{FF2B5EF4-FFF2-40B4-BE49-F238E27FC236}">
                <a16:creationId xmlns:a16="http://schemas.microsoft.com/office/drawing/2014/main" id="{087A1A74-DE29-3655-7C8A-B4306E8070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563" y="1423988"/>
            <a:ext cx="4867275" cy="538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55086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D34413-3697-F4C7-34CA-95D4004316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18" y="804711"/>
            <a:ext cx="14531564" cy="6769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6858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47474" y="979646"/>
            <a:ext cx="7649051" cy="13349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250"/>
              </a:lnSpc>
              <a:buNone/>
            </a:pPr>
            <a:r>
              <a:rPr lang="en-US" sz="420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Cranial Nerves IX &amp; X: Glossopharyngeal &amp; Vagus</a:t>
            </a:r>
            <a:endParaRPr lang="en-US" sz="42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474" y="2616160"/>
            <a:ext cx="1067872" cy="1544598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2016443" y="2829639"/>
            <a:ext cx="2669619" cy="3336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Palate Elevation</a:t>
            </a:r>
            <a:endParaRPr lang="en-US" sz="2100" dirty="0"/>
          </a:p>
        </p:txBody>
      </p:sp>
      <p:sp>
        <p:nvSpPr>
          <p:cNvPr id="6" name="Text 2"/>
          <p:cNvSpPr/>
          <p:nvPr/>
        </p:nvSpPr>
        <p:spPr>
          <a:xfrm>
            <a:off x="2016443" y="3283863"/>
            <a:ext cx="6380083" cy="6634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Say “</a:t>
            </a:r>
            <a:r>
              <a:rPr lang="en-US" sz="1650" dirty="0" err="1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Aaaah</a:t>
            </a:r>
            <a:r>
              <a:rPr lang="en-US" sz="16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." </a:t>
            </a:r>
          </a:p>
          <a:p>
            <a:pPr marL="0" indent="0" algn="l">
              <a:lnSpc>
                <a:spcPts val="2600"/>
              </a:lnSpc>
              <a:buNone/>
            </a:pPr>
            <a:r>
              <a:rPr lang="en-US" sz="16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Yawn</a:t>
            </a:r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474" y="4160758"/>
            <a:ext cx="1067872" cy="1544598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2016443" y="4374237"/>
            <a:ext cx="2669619" cy="3336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Gag Reflex ?</a:t>
            </a:r>
            <a:endParaRPr lang="en-US" sz="2100" dirty="0"/>
          </a:p>
        </p:txBody>
      </p:sp>
      <p:sp>
        <p:nvSpPr>
          <p:cNvPr id="9" name="Text 4"/>
          <p:cNvSpPr/>
          <p:nvPr/>
        </p:nvSpPr>
        <p:spPr>
          <a:xfrm>
            <a:off x="2016443" y="4828461"/>
            <a:ext cx="6380083" cy="6634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endParaRPr lang="en-US" sz="16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474" y="5705356"/>
            <a:ext cx="1067872" cy="1544598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2016443" y="5918835"/>
            <a:ext cx="4569084" cy="14702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Vocal Cord Exam ?</a:t>
            </a:r>
          </a:p>
          <a:p>
            <a:pPr marL="0" indent="0" algn="l">
              <a:lnSpc>
                <a:spcPts val="2600"/>
              </a:lnSpc>
              <a:buNone/>
            </a:pPr>
            <a:endParaRPr lang="en-US" sz="2100" dirty="0">
              <a:solidFill>
                <a:srgbClr val="CFCBBF"/>
              </a:solidFill>
              <a:latin typeface="Prata" pitchFamily="34" charset="0"/>
              <a:ea typeface="Prata" pitchFamily="34" charset="-122"/>
              <a:cs typeface="Prata" pitchFamily="34" charset="-120"/>
            </a:endParaRPr>
          </a:p>
          <a:p>
            <a:pPr marL="0" indent="0" algn="l">
              <a:lnSpc>
                <a:spcPts val="2600"/>
              </a:lnSpc>
              <a:buNone/>
            </a:pPr>
            <a:r>
              <a:rPr lang="en-US" sz="2100" dirty="0">
                <a:solidFill>
                  <a:srgbClr val="CFCBBF"/>
                </a:solidFill>
                <a:latin typeface="Raleway" pitchFamily="2" charset="0"/>
              </a:rPr>
              <a:t>How about just listen to them talk…</a:t>
            </a:r>
            <a:endParaRPr lang="en-US" sz="2100" dirty="0">
              <a:latin typeface="Raleway" pitchFamily="2" charset="0"/>
            </a:endParaRPr>
          </a:p>
        </p:txBody>
      </p:sp>
      <p:sp>
        <p:nvSpPr>
          <p:cNvPr id="12" name="Text 6"/>
          <p:cNvSpPr/>
          <p:nvPr/>
        </p:nvSpPr>
        <p:spPr>
          <a:xfrm>
            <a:off x="2016443" y="6373058"/>
            <a:ext cx="6380083" cy="6634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endParaRPr lang="en-US" sz="1650" dirty="0"/>
          </a:p>
        </p:txBody>
      </p:sp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8AD8C045-347D-A19D-C913-0238EB15177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6908077"/>
              </p:ext>
            </p:extLst>
          </p:nvPr>
        </p:nvGraphicFramePr>
        <p:xfrm>
          <a:off x="8197273" y="452582"/>
          <a:ext cx="6253415" cy="55833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11994409" imgH="7789988" progId="">
                  <p:embed/>
                </p:oleObj>
              </mc:Choice>
              <mc:Fallback>
                <p:oleObj r:id="rId6" imgW="11994409" imgH="7789988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197273" y="452582"/>
                        <a:ext cx="6253415" cy="55833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07B685-177F-B489-8BE7-31D11A614A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3630" y="1408547"/>
            <a:ext cx="10013594" cy="65143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36D6F87-9B1A-D64B-E30D-433B01204FB0}"/>
              </a:ext>
            </a:extLst>
          </p:cNvPr>
          <p:cNvSpPr txBox="1"/>
          <p:nvPr/>
        </p:nvSpPr>
        <p:spPr>
          <a:xfrm>
            <a:off x="2512291" y="332509"/>
            <a:ext cx="63915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Prata" panose="00000500000000000000" pitchFamily="2" charset="0"/>
              </a:rPr>
              <a:t>Subarachnoid Hemorrhage </a:t>
            </a:r>
          </a:p>
        </p:txBody>
      </p:sp>
    </p:spTree>
    <p:extLst>
      <p:ext uri="{BB962C8B-B14F-4D97-AF65-F5344CB8AC3E}">
        <p14:creationId xmlns:p14="http://schemas.microsoft.com/office/powerpoint/2010/main" val="21477669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9856" y="589240"/>
            <a:ext cx="8954333" cy="669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250"/>
              </a:lnSpc>
              <a:buNone/>
            </a:pPr>
            <a:r>
              <a:rPr lang="en-US" sz="420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Cranial Nerve XI: Spinal Accessory</a:t>
            </a:r>
            <a:endParaRPr lang="en-US" sz="4200" dirty="0"/>
          </a:p>
        </p:txBody>
      </p:sp>
      <p:sp>
        <p:nvSpPr>
          <p:cNvPr id="3" name="Text 1"/>
          <p:cNvSpPr/>
          <p:nvPr/>
        </p:nvSpPr>
        <p:spPr>
          <a:xfrm>
            <a:off x="749856" y="2025913"/>
            <a:ext cx="3660696" cy="3348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Sternocleidomastoid Testing</a:t>
            </a:r>
            <a:endParaRPr lang="en-US" sz="2100" dirty="0"/>
          </a:p>
        </p:txBody>
      </p:sp>
      <p:sp>
        <p:nvSpPr>
          <p:cNvPr id="4" name="Text 2"/>
          <p:cNvSpPr/>
          <p:nvPr/>
        </p:nvSpPr>
        <p:spPr>
          <a:xfrm>
            <a:off x="749856" y="2563123"/>
            <a:ext cx="8351996" cy="6667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Patient turns head to one side and maintains position </a:t>
            </a:r>
          </a:p>
          <a:p>
            <a:pPr marL="0" indent="0" algn="l">
              <a:lnSpc>
                <a:spcPts val="2600"/>
              </a:lnSpc>
              <a:buNone/>
            </a:pPr>
            <a:r>
              <a:rPr lang="en-US" sz="16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against examiner's resistance. Examiner palpates active </a:t>
            </a:r>
          </a:p>
          <a:p>
            <a:pPr marL="0" indent="0" algn="l">
              <a:lnSpc>
                <a:spcPts val="2600"/>
              </a:lnSpc>
              <a:buNone/>
            </a:pPr>
            <a:r>
              <a:rPr lang="en-US" sz="16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muscle opposite the turned side.</a:t>
            </a:r>
            <a:endParaRPr lang="en-US" sz="1650" dirty="0"/>
          </a:p>
        </p:txBody>
      </p:sp>
      <p:sp>
        <p:nvSpPr>
          <p:cNvPr id="5" name="Text 3"/>
          <p:cNvSpPr/>
          <p:nvPr/>
        </p:nvSpPr>
        <p:spPr>
          <a:xfrm>
            <a:off x="749856" y="4405615"/>
            <a:ext cx="3145750" cy="3348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Upper Trapezius Testing</a:t>
            </a:r>
            <a:endParaRPr lang="en-US" sz="2100" dirty="0"/>
          </a:p>
        </p:txBody>
      </p:sp>
      <p:sp>
        <p:nvSpPr>
          <p:cNvPr id="6" name="Text 4"/>
          <p:cNvSpPr/>
          <p:nvPr/>
        </p:nvSpPr>
        <p:spPr>
          <a:xfrm>
            <a:off x="749856" y="4942825"/>
            <a:ext cx="5493926" cy="25432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Patient elevates shoulders against examiner's resistance. Weakness indicates nerve dysfunction.</a:t>
            </a:r>
            <a:endParaRPr lang="en-US" sz="1650" dirty="0"/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101AF33E-E6A0-FCD9-BFD7-F4F797BF0D7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8983240"/>
              </p:ext>
            </p:extLst>
          </p:nvPr>
        </p:nvGraphicFramePr>
        <p:xfrm>
          <a:off x="7525039" y="1387381"/>
          <a:ext cx="6682396" cy="4541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13978854" imgH="9493431" progId="">
                  <p:embed/>
                </p:oleObj>
              </mc:Choice>
              <mc:Fallback>
                <p:oleObj r:id="rId3" imgW="13978854" imgH="9493431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525039" y="1387381"/>
                        <a:ext cx="6682396" cy="4541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265069" y="632579"/>
            <a:ext cx="7586663" cy="13906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450"/>
              </a:lnSpc>
              <a:buNone/>
            </a:pPr>
            <a:r>
              <a:rPr lang="en-US" sz="435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Cranial Nerve XII: Hypoglossal</a:t>
            </a:r>
            <a:endParaRPr lang="en-US" sz="4350" dirty="0"/>
          </a:p>
        </p:txBody>
      </p:sp>
      <p:sp>
        <p:nvSpPr>
          <p:cNvPr id="4" name="Shape 1"/>
          <p:cNvSpPr/>
          <p:nvPr/>
        </p:nvSpPr>
        <p:spPr>
          <a:xfrm>
            <a:off x="6265069" y="2350532"/>
            <a:ext cx="3684151" cy="2514124"/>
          </a:xfrm>
          <a:prstGeom prst="roundRect">
            <a:avLst>
              <a:gd name="adj" fmla="val 1328"/>
            </a:avLst>
          </a:prstGeom>
          <a:solidFill>
            <a:srgbClr val="3A3B3C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7478" y="2572941"/>
            <a:ext cx="667464" cy="667464"/>
          </a:xfrm>
          <a:prstGeom prst="rect">
            <a:avLst/>
          </a:prstGeom>
        </p:spPr>
      </p:pic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71072" y="2756416"/>
            <a:ext cx="300276" cy="300276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6487478" y="3458647"/>
            <a:ext cx="2781181" cy="3476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Inspection</a:t>
            </a:r>
            <a:endParaRPr lang="en-US" sz="2150" dirty="0"/>
          </a:p>
        </p:txBody>
      </p:sp>
      <p:sp>
        <p:nvSpPr>
          <p:cNvPr id="8" name="Text 3"/>
          <p:cNvSpPr/>
          <p:nvPr/>
        </p:nvSpPr>
        <p:spPr>
          <a:xfrm>
            <a:off x="6487478" y="3937159"/>
            <a:ext cx="3239333" cy="7050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Ask patient to extend tongue fully</a:t>
            </a:r>
            <a:endParaRPr lang="en-US" sz="1750" dirty="0"/>
          </a:p>
        </p:txBody>
      </p:sp>
      <p:sp>
        <p:nvSpPr>
          <p:cNvPr id="9" name="Shape 4"/>
          <p:cNvSpPr/>
          <p:nvPr/>
        </p:nvSpPr>
        <p:spPr>
          <a:xfrm>
            <a:off x="10167461" y="2350532"/>
            <a:ext cx="3684270" cy="2514124"/>
          </a:xfrm>
          <a:prstGeom prst="roundRect">
            <a:avLst>
              <a:gd name="adj" fmla="val 1328"/>
            </a:avLst>
          </a:prstGeom>
          <a:solidFill>
            <a:srgbClr val="3A3B3C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89870" y="2572941"/>
            <a:ext cx="667464" cy="667464"/>
          </a:xfrm>
          <a:prstGeom prst="rect">
            <a:avLst/>
          </a:prstGeom>
        </p:spPr>
      </p:pic>
      <p:pic>
        <p:nvPicPr>
          <p:cNvPr id="11" name="Image 4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573464" y="2756416"/>
            <a:ext cx="300276" cy="300276"/>
          </a:xfrm>
          <a:prstGeom prst="rect">
            <a:avLst/>
          </a:prstGeom>
        </p:spPr>
      </p:pic>
      <p:sp>
        <p:nvSpPr>
          <p:cNvPr id="12" name="Text 5"/>
          <p:cNvSpPr/>
          <p:nvPr/>
        </p:nvSpPr>
        <p:spPr>
          <a:xfrm>
            <a:off x="10389870" y="3458647"/>
            <a:ext cx="2781181" cy="3476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Atrophy</a:t>
            </a:r>
            <a:endParaRPr lang="en-US" sz="2150" dirty="0"/>
          </a:p>
        </p:txBody>
      </p:sp>
      <p:sp>
        <p:nvSpPr>
          <p:cNvPr id="13" name="Text 6"/>
          <p:cNvSpPr/>
          <p:nvPr/>
        </p:nvSpPr>
        <p:spPr>
          <a:xfrm>
            <a:off x="10389870" y="3937159"/>
            <a:ext cx="3239453" cy="3525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Look for visible muscle wasting</a:t>
            </a:r>
            <a:endParaRPr lang="en-US" sz="1750" dirty="0"/>
          </a:p>
        </p:txBody>
      </p:sp>
      <p:sp>
        <p:nvSpPr>
          <p:cNvPr id="14" name="Shape 7"/>
          <p:cNvSpPr/>
          <p:nvPr/>
        </p:nvSpPr>
        <p:spPr>
          <a:xfrm>
            <a:off x="6265069" y="5082897"/>
            <a:ext cx="3684151" cy="2514124"/>
          </a:xfrm>
          <a:prstGeom prst="roundRect">
            <a:avLst>
              <a:gd name="adj" fmla="val 1328"/>
            </a:avLst>
          </a:prstGeom>
          <a:solidFill>
            <a:srgbClr val="3A3B3C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5" name="Image 5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87478" y="5305306"/>
            <a:ext cx="667464" cy="667464"/>
          </a:xfrm>
          <a:prstGeom prst="rect">
            <a:avLst/>
          </a:prstGeom>
        </p:spPr>
      </p:pic>
      <p:pic>
        <p:nvPicPr>
          <p:cNvPr id="16" name="Image 6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671072" y="5488781"/>
            <a:ext cx="300276" cy="300276"/>
          </a:xfrm>
          <a:prstGeom prst="rect">
            <a:avLst/>
          </a:prstGeom>
        </p:spPr>
      </p:pic>
      <p:sp>
        <p:nvSpPr>
          <p:cNvPr id="17" name="Text 8"/>
          <p:cNvSpPr/>
          <p:nvPr/>
        </p:nvSpPr>
        <p:spPr>
          <a:xfrm>
            <a:off x="6487478" y="6191012"/>
            <a:ext cx="2781181" cy="3476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Fasciculations</a:t>
            </a:r>
            <a:endParaRPr lang="en-US" sz="2150" dirty="0"/>
          </a:p>
        </p:txBody>
      </p:sp>
      <p:sp>
        <p:nvSpPr>
          <p:cNvPr id="18" name="Text 9"/>
          <p:cNvSpPr/>
          <p:nvPr/>
        </p:nvSpPr>
        <p:spPr>
          <a:xfrm>
            <a:off x="6487478" y="6669524"/>
            <a:ext cx="3239333" cy="3525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Observe fine muscle twitches</a:t>
            </a:r>
            <a:endParaRPr lang="en-US" sz="1750" dirty="0"/>
          </a:p>
        </p:txBody>
      </p:sp>
      <p:sp>
        <p:nvSpPr>
          <p:cNvPr id="19" name="Shape 10"/>
          <p:cNvSpPr/>
          <p:nvPr/>
        </p:nvSpPr>
        <p:spPr>
          <a:xfrm>
            <a:off x="10167461" y="5082897"/>
            <a:ext cx="3684270" cy="2514124"/>
          </a:xfrm>
          <a:prstGeom prst="roundRect">
            <a:avLst>
              <a:gd name="adj" fmla="val 1328"/>
            </a:avLst>
          </a:prstGeom>
          <a:solidFill>
            <a:srgbClr val="3A3B3C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20" name="Image 7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389870" y="5305306"/>
            <a:ext cx="667464" cy="667464"/>
          </a:xfrm>
          <a:prstGeom prst="rect">
            <a:avLst/>
          </a:prstGeom>
        </p:spPr>
      </p:pic>
      <p:pic>
        <p:nvPicPr>
          <p:cNvPr id="21" name="Image 8" descr="preencoded.png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573464" y="5488781"/>
            <a:ext cx="300276" cy="300276"/>
          </a:xfrm>
          <a:prstGeom prst="rect">
            <a:avLst/>
          </a:prstGeom>
        </p:spPr>
      </p:pic>
      <p:sp>
        <p:nvSpPr>
          <p:cNvPr id="22" name="Text 11"/>
          <p:cNvSpPr/>
          <p:nvPr/>
        </p:nvSpPr>
        <p:spPr>
          <a:xfrm>
            <a:off x="10389870" y="6191012"/>
            <a:ext cx="2781181" cy="3476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Deviation</a:t>
            </a:r>
            <a:endParaRPr lang="en-US" sz="2150" dirty="0"/>
          </a:p>
        </p:txBody>
      </p:sp>
      <p:sp>
        <p:nvSpPr>
          <p:cNvPr id="23" name="Text 12"/>
          <p:cNvSpPr/>
          <p:nvPr/>
        </p:nvSpPr>
        <p:spPr>
          <a:xfrm>
            <a:off x="10389870" y="6669524"/>
            <a:ext cx="3239453" cy="7050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Tongue deviates toward side of lesion</a:t>
            </a:r>
            <a:endParaRPr lang="en-US" sz="1750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C5B94C9-7111-8168-B7F4-2DC1FF6E58E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9060" y="1327904"/>
            <a:ext cx="5943600" cy="40100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5D2308-2DA6-8969-5876-FB08040D72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27F84ED-A57D-7F73-81D5-1D4412D550A5}"/>
              </a:ext>
            </a:extLst>
          </p:cNvPr>
          <p:cNvSpPr txBox="1"/>
          <p:nvPr/>
        </p:nvSpPr>
        <p:spPr>
          <a:xfrm>
            <a:off x="256853" y="30821"/>
            <a:ext cx="12513924" cy="7638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FFFF00"/>
                </a:solidFill>
              </a:rPr>
              <a:t>Patient is alert, lucid and oriented times 3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FFFF00"/>
                </a:solidFill>
              </a:rPr>
              <a:t>Extraocular movements are intact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FFFF00"/>
                </a:solidFill>
              </a:rPr>
              <a:t>Facial and jaw muscle strength intact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FFFF00"/>
                </a:solidFill>
              </a:rPr>
              <a:t>Hearing grossly intact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FFFF00"/>
                </a:solidFill>
              </a:rPr>
              <a:t>Speech is without dysarthria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FFFF00"/>
                </a:solidFill>
              </a:rPr>
              <a:t>Shoulder shrug is strong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FFFF00"/>
                </a:solidFill>
              </a:rPr>
              <a:t>No focal motor, sensory or cerebellar deficits are noted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FFFF00"/>
                </a:solidFill>
              </a:rPr>
              <a:t>Speech and gait are normal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FFFF00"/>
                </a:solidFill>
              </a:rPr>
              <a:t>Patient has 5/5 muscle strength in the upper and lower extremities. Sensory exam is intact to lite touch on arms and legs bilaterally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FFFF00"/>
                </a:solidFill>
              </a:rPr>
              <a:t>Cerebellar exam is intact on "finger to nose" ,"heel shin" and gait is stable.</a:t>
            </a:r>
          </a:p>
        </p:txBody>
      </p:sp>
    </p:spTree>
    <p:extLst>
      <p:ext uri="{BB962C8B-B14F-4D97-AF65-F5344CB8AC3E}">
        <p14:creationId xmlns:p14="http://schemas.microsoft.com/office/powerpoint/2010/main" val="822999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1CEE509-EF5A-C7A3-7268-D948FB70295A}"/>
              </a:ext>
            </a:extLst>
          </p:cNvPr>
          <p:cNvSpPr txBox="1"/>
          <p:nvPr/>
        </p:nvSpPr>
        <p:spPr>
          <a:xfrm>
            <a:off x="1209964" y="720436"/>
            <a:ext cx="65855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Advice #6</a:t>
            </a:r>
          </a:p>
          <a:p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2052" name="Picture 4" descr="What to do when an insect enters your ear (a true story) | Advnture">
            <a:extLst>
              <a:ext uri="{FF2B5EF4-FFF2-40B4-BE49-F238E27FC236}">
                <a16:creationId xmlns:a16="http://schemas.microsoft.com/office/drawing/2014/main" id="{D4044920-2195-D13C-AC6C-BFB75E5C3B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73" y="2142836"/>
            <a:ext cx="6288939" cy="3537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linical Practice Guidelines : Fingertip and nail injuries – Emergency  Department">
            <a:extLst>
              <a:ext uri="{FF2B5EF4-FFF2-40B4-BE49-F238E27FC236}">
                <a16:creationId xmlns:a16="http://schemas.microsoft.com/office/drawing/2014/main" id="{B1438A28-ABE4-97E7-3D96-38FC84F921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3372" y="-29774"/>
            <a:ext cx="5475864" cy="4345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Difference Between Syncope and Epilepsy ! Differences Explained! – Knya">
            <a:extLst>
              <a:ext uri="{FF2B5EF4-FFF2-40B4-BE49-F238E27FC236}">
                <a16:creationId xmlns:a16="http://schemas.microsoft.com/office/drawing/2014/main" id="{6F7D7192-6927-EC35-2C0C-E893922533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300" y="4966278"/>
            <a:ext cx="5715000" cy="293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3CD99E3-0A8F-2A0C-A744-6DF3C3C94E43}"/>
              </a:ext>
            </a:extLst>
          </p:cNvPr>
          <p:cNvSpPr txBox="1"/>
          <p:nvPr/>
        </p:nvSpPr>
        <p:spPr>
          <a:xfrm>
            <a:off x="1016000" y="1602509"/>
            <a:ext cx="65855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Be Afraid, But Do It Anyway.</a:t>
            </a:r>
          </a:p>
          <a:p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284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227427"/>
            <a:ext cx="613588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Reflexes</a:t>
            </a:r>
            <a:endParaRPr lang="en-US" sz="4450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42261"/>
            <a:ext cx="995612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Deep Tendon Reflexes by Root Level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104668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Deep tendon reflexes assess the integrity of motor pathways and specific spinal nerve roots. Each reflex corresponds to distinct neurological levels.</a:t>
            </a:r>
            <a:endParaRPr lang="en-US" sz="1750" dirty="0"/>
          </a:p>
        </p:txBody>
      </p:sp>
      <p:sp>
        <p:nvSpPr>
          <p:cNvPr id="4" name="Shape 2"/>
          <p:cNvSpPr/>
          <p:nvPr/>
        </p:nvSpPr>
        <p:spPr>
          <a:xfrm>
            <a:off x="793790" y="3085624"/>
            <a:ext cx="6407944" cy="2168843"/>
          </a:xfrm>
          <a:prstGeom prst="roundRect">
            <a:avLst>
              <a:gd name="adj" fmla="val 1569"/>
            </a:avLst>
          </a:prstGeom>
          <a:solidFill>
            <a:srgbClr val="3A3B3C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3"/>
          <p:cNvSpPr/>
          <p:nvPr/>
        </p:nvSpPr>
        <p:spPr>
          <a:xfrm>
            <a:off x="1020604" y="3312438"/>
            <a:ext cx="338351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Biceps &amp; Brachioradialis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1020604" y="3802856"/>
            <a:ext cx="59543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Root Level: C5/C6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1020604" y="4301847"/>
            <a:ext cx="59543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Evaluates cervical nerve roots responsible for elbow flexion</a:t>
            </a:r>
            <a:endParaRPr lang="en-US" sz="1750" dirty="0"/>
          </a:p>
        </p:txBody>
      </p:sp>
      <p:sp>
        <p:nvSpPr>
          <p:cNvPr id="8" name="Shape 6"/>
          <p:cNvSpPr/>
          <p:nvPr/>
        </p:nvSpPr>
        <p:spPr>
          <a:xfrm>
            <a:off x="7428548" y="3085624"/>
            <a:ext cx="6408063" cy="2168843"/>
          </a:xfrm>
          <a:prstGeom prst="roundRect">
            <a:avLst>
              <a:gd name="adj" fmla="val 1569"/>
            </a:avLst>
          </a:prstGeom>
          <a:solidFill>
            <a:srgbClr val="3A3B3C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9" name="Text 7"/>
          <p:cNvSpPr/>
          <p:nvPr/>
        </p:nvSpPr>
        <p:spPr>
          <a:xfrm>
            <a:off x="7655362" y="331243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Triceps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7655362" y="3802856"/>
            <a:ext cx="595443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Root Level: C7</a:t>
            </a:r>
            <a:endParaRPr lang="en-US" sz="1750" dirty="0"/>
          </a:p>
        </p:txBody>
      </p:sp>
      <p:sp>
        <p:nvSpPr>
          <p:cNvPr id="11" name="Text 9"/>
          <p:cNvSpPr/>
          <p:nvPr/>
        </p:nvSpPr>
        <p:spPr>
          <a:xfrm>
            <a:off x="7655362" y="4301847"/>
            <a:ext cx="595443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Primarily involves C7, though some references include C6 or C8</a:t>
            </a:r>
            <a:endParaRPr lang="en-US" sz="1750" dirty="0"/>
          </a:p>
        </p:txBody>
      </p:sp>
      <p:sp>
        <p:nvSpPr>
          <p:cNvPr id="12" name="Shape 10"/>
          <p:cNvSpPr/>
          <p:nvPr/>
        </p:nvSpPr>
        <p:spPr>
          <a:xfrm>
            <a:off x="793790" y="5481280"/>
            <a:ext cx="6407944" cy="1805940"/>
          </a:xfrm>
          <a:prstGeom prst="roundRect">
            <a:avLst>
              <a:gd name="adj" fmla="val 1884"/>
            </a:avLst>
          </a:prstGeom>
          <a:solidFill>
            <a:srgbClr val="3A3B3C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3" name="Text 11"/>
          <p:cNvSpPr/>
          <p:nvPr/>
        </p:nvSpPr>
        <p:spPr>
          <a:xfrm>
            <a:off x="1020604" y="570809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Patellar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1020604" y="6198513"/>
            <a:ext cx="59543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Root Level: L2-L4</a:t>
            </a:r>
            <a:endParaRPr lang="en-US" sz="1750" dirty="0"/>
          </a:p>
        </p:txBody>
      </p:sp>
      <p:sp>
        <p:nvSpPr>
          <p:cNvPr id="15" name="Text 13"/>
          <p:cNvSpPr/>
          <p:nvPr/>
        </p:nvSpPr>
        <p:spPr>
          <a:xfrm>
            <a:off x="1020604" y="6697504"/>
            <a:ext cx="59543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Tests lumbar nerve roots controlling knee extension</a:t>
            </a:r>
            <a:endParaRPr lang="en-US" sz="1750" dirty="0"/>
          </a:p>
        </p:txBody>
      </p:sp>
      <p:sp>
        <p:nvSpPr>
          <p:cNvPr id="16" name="Shape 14"/>
          <p:cNvSpPr/>
          <p:nvPr/>
        </p:nvSpPr>
        <p:spPr>
          <a:xfrm>
            <a:off x="7428548" y="5481280"/>
            <a:ext cx="6408063" cy="1805940"/>
          </a:xfrm>
          <a:prstGeom prst="roundRect">
            <a:avLst>
              <a:gd name="adj" fmla="val 1884"/>
            </a:avLst>
          </a:prstGeom>
          <a:solidFill>
            <a:srgbClr val="3A3B3C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7" name="Text 15"/>
          <p:cNvSpPr/>
          <p:nvPr/>
        </p:nvSpPr>
        <p:spPr>
          <a:xfrm>
            <a:off x="7655362" y="570809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Ankle</a:t>
            </a:r>
            <a:endParaRPr lang="en-US" sz="2200" dirty="0"/>
          </a:p>
        </p:txBody>
      </p:sp>
      <p:sp>
        <p:nvSpPr>
          <p:cNvPr id="18" name="Text 16"/>
          <p:cNvSpPr/>
          <p:nvPr/>
        </p:nvSpPr>
        <p:spPr>
          <a:xfrm>
            <a:off x="7655362" y="6198513"/>
            <a:ext cx="595443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Root Level: S1</a:t>
            </a:r>
            <a:endParaRPr lang="en-US" sz="1750" dirty="0"/>
          </a:p>
        </p:txBody>
      </p:sp>
      <p:sp>
        <p:nvSpPr>
          <p:cNvPr id="19" name="Text 17"/>
          <p:cNvSpPr/>
          <p:nvPr/>
        </p:nvSpPr>
        <p:spPr>
          <a:xfrm>
            <a:off x="7655362" y="6697504"/>
            <a:ext cx="595443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Assesses sacral nerve root function for plantar flexion</a:t>
            </a:r>
            <a:endParaRPr lang="en-US" sz="1750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No photo description available.">
            <a:extLst>
              <a:ext uri="{FF2B5EF4-FFF2-40B4-BE49-F238E27FC236}">
                <a16:creationId xmlns:a16="http://schemas.microsoft.com/office/drawing/2014/main" id="{5838472A-FAC2-9ED0-B7E5-249933624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963" y="466725"/>
            <a:ext cx="11420475" cy="729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6302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23342"/>
            <a:ext cx="813899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Superficial Reflexes Overview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327434"/>
            <a:ext cx="8284131" cy="462367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631442" y="2218134"/>
            <a:ext cx="4205168" cy="2177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28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Superficial reflexes trigger involuntary muscular responses. </a:t>
            </a:r>
            <a:endParaRPr lang="en-US" sz="2800" dirty="0"/>
          </a:p>
        </p:txBody>
      </p:sp>
      <p:sp>
        <p:nvSpPr>
          <p:cNvPr id="5" name="Text 2"/>
          <p:cNvSpPr/>
          <p:nvPr/>
        </p:nvSpPr>
        <p:spPr>
          <a:xfrm>
            <a:off x="9638943" y="5136594"/>
            <a:ext cx="4205168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28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Corneal reflex</a:t>
            </a:r>
          </a:p>
          <a:p>
            <a:pPr marL="0" indent="0" algn="l">
              <a:lnSpc>
                <a:spcPct val="150000"/>
              </a:lnSpc>
              <a:buNone/>
            </a:pPr>
            <a:r>
              <a:rPr lang="en-US" sz="28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Cremaster reflex</a:t>
            </a:r>
          </a:p>
          <a:p>
            <a:pPr marL="0" indent="0" algn="l">
              <a:lnSpc>
                <a:spcPct val="150000"/>
              </a:lnSpc>
              <a:buNone/>
            </a:pPr>
            <a:r>
              <a:rPr lang="en-US" sz="28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Plantar reflex</a:t>
            </a:r>
            <a:endParaRPr lang="en-US" sz="2800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394347"/>
            <a:ext cx="784871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Corneal Reflex (Blink Reflex)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3572530" y="4335685"/>
            <a:ext cx="2951560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Prata Light" pitchFamily="34" charset="0"/>
                <a:ea typeface="Prata Light" pitchFamily="34" charset="-122"/>
                <a:cs typeface="Prata Light" pitchFamily="34" charset="-120"/>
              </a:rPr>
              <a:t>01</a:t>
            </a:r>
            <a:endParaRPr lang="en-US" sz="17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3911798"/>
            <a:ext cx="4196358" cy="3048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3572530" y="486503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Stimulus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3572530" y="5355455"/>
            <a:ext cx="4196358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Involuntary blinking occurs in response to corneal stimulation, typically using a cotton wisp or air puff</a:t>
            </a:r>
            <a:endParaRPr lang="en-US" sz="1750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6962" y="3911798"/>
            <a:ext cx="4196358" cy="30480"/>
          </a:xfrm>
          <a:prstGeom prst="rect">
            <a:avLst/>
          </a:prstGeom>
        </p:spPr>
      </p:pic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0133" y="3911798"/>
            <a:ext cx="4196358" cy="30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9856" y="589240"/>
            <a:ext cx="5356741" cy="669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250"/>
              </a:lnSpc>
              <a:buNone/>
            </a:pPr>
            <a:r>
              <a:rPr lang="en-US" sz="420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Cremaster Reflex</a:t>
            </a:r>
            <a:endParaRPr lang="en-US" sz="4200" dirty="0"/>
          </a:p>
        </p:txBody>
      </p:sp>
      <p:sp>
        <p:nvSpPr>
          <p:cNvPr id="5" name="Text 3"/>
          <p:cNvSpPr/>
          <p:nvPr/>
        </p:nvSpPr>
        <p:spPr>
          <a:xfrm>
            <a:off x="2731056" y="3030216"/>
            <a:ext cx="3213973" cy="4015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50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Clinical Significance</a:t>
            </a:r>
            <a:endParaRPr lang="en-US" sz="2500" dirty="0"/>
          </a:p>
        </p:txBody>
      </p:sp>
      <p:sp>
        <p:nvSpPr>
          <p:cNvPr id="6" name="Text 4"/>
          <p:cNvSpPr/>
          <p:nvPr/>
        </p:nvSpPr>
        <p:spPr>
          <a:xfrm>
            <a:off x="2731056" y="3634220"/>
            <a:ext cx="8351996" cy="3333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50" b="1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Absent reflex indicates:</a:t>
            </a:r>
            <a:endParaRPr lang="en-US" sz="1650" dirty="0"/>
          </a:p>
        </p:txBody>
      </p:sp>
      <p:sp>
        <p:nvSpPr>
          <p:cNvPr id="7" name="Text 5"/>
          <p:cNvSpPr/>
          <p:nvPr/>
        </p:nvSpPr>
        <p:spPr>
          <a:xfrm>
            <a:off x="2731056" y="4149761"/>
            <a:ext cx="8351996" cy="15460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en-US" sz="16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Testicular torsion</a:t>
            </a:r>
            <a:endParaRPr lang="en-US" sz="1650" dirty="0"/>
          </a:p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en-US" sz="16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Upper or lower motor neuron lesions</a:t>
            </a:r>
            <a:endParaRPr lang="en-US" sz="1650" dirty="0"/>
          </a:p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en-US" sz="16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L1/L2 spinal cord injury</a:t>
            </a:r>
            <a:endParaRPr lang="en-US" sz="1650" dirty="0"/>
          </a:p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en-US" sz="16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Ilioinguinal nerve injury (common during hernia repair)</a:t>
            </a:r>
            <a:endParaRPr lang="en-US" sz="165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1E27A20-12FD-320C-AE40-7FC1EB0F2D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3475" y="0"/>
            <a:ext cx="5693543" cy="34318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3236" y="1147620"/>
            <a:ext cx="4667091" cy="7000637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96932" y="235318"/>
            <a:ext cx="7885033" cy="11241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350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Time Is Brain: Therapeutic Windows</a:t>
            </a:r>
            <a:endParaRPr lang="en-US" sz="3500" dirty="0"/>
          </a:p>
        </p:txBody>
      </p:sp>
      <p:sp>
        <p:nvSpPr>
          <p:cNvPr id="4" name="Shape 1"/>
          <p:cNvSpPr/>
          <p:nvPr/>
        </p:nvSpPr>
        <p:spPr>
          <a:xfrm>
            <a:off x="831771" y="2566988"/>
            <a:ext cx="22860" cy="4433649"/>
          </a:xfrm>
          <a:prstGeom prst="roundRect">
            <a:avLst>
              <a:gd name="adj" fmla="val 118021"/>
            </a:avLst>
          </a:prstGeom>
          <a:solidFill>
            <a:srgbClr val="535455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Shape 2"/>
          <p:cNvSpPr/>
          <p:nvPr/>
        </p:nvSpPr>
        <p:spPr>
          <a:xfrm>
            <a:off x="1026876" y="1523632"/>
            <a:ext cx="539472" cy="22860"/>
          </a:xfrm>
          <a:prstGeom prst="roundRect">
            <a:avLst>
              <a:gd name="adj" fmla="val 118021"/>
            </a:avLst>
          </a:prstGeom>
          <a:solidFill>
            <a:srgbClr val="535455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Shape 3"/>
          <p:cNvSpPr/>
          <p:nvPr/>
        </p:nvSpPr>
        <p:spPr>
          <a:xfrm>
            <a:off x="652869" y="1119771"/>
            <a:ext cx="404574" cy="645676"/>
          </a:xfrm>
          <a:prstGeom prst="roundRect">
            <a:avLst>
              <a:gd name="adj" fmla="val 6669"/>
            </a:avLst>
          </a:prstGeom>
          <a:solidFill>
            <a:srgbClr val="3A3B3C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Text 4"/>
          <p:cNvSpPr/>
          <p:nvPr/>
        </p:nvSpPr>
        <p:spPr>
          <a:xfrm>
            <a:off x="697965" y="1377899"/>
            <a:ext cx="269677" cy="3371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32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1</a:t>
            </a:r>
            <a:endParaRPr lang="en-US" sz="3200" dirty="0"/>
          </a:p>
        </p:txBody>
      </p:sp>
      <p:sp>
        <p:nvSpPr>
          <p:cNvPr id="8" name="Text 5"/>
          <p:cNvSpPr/>
          <p:nvPr/>
        </p:nvSpPr>
        <p:spPr>
          <a:xfrm>
            <a:off x="1754436" y="1434096"/>
            <a:ext cx="2248257" cy="2809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8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0-4.5 Hours</a:t>
            </a:r>
            <a:endParaRPr lang="en-US" sz="2800" dirty="0"/>
          </a:p>
        </p:txBody>
      </p:sp>
      <p:sp>
        <p:nvSpPr>
          <p:cNvPr id="9" name="Text 6"/>
          <p:cNvSpPr/>
          <p:nvPr/>
        </p:nvSpPr>
        <p:spPr>
          <a:xfrm>
            <a:off x="1754436" y="2159991"/>
            <a:ext cx="6783467" cy="2580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2400" b="1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IV Alteplase Window</a:t>
            </a:r>
            <a:endParaRPr lang="en-US" sz="2400" dirty="0"/>
          </a:p>
        </p:txBody>
      </p:sp>
      <p:sp>
        <p:nvSpPr>
          <p:cNvPr id="10" name="Text 7"/>
          <p:cNvSpPr/>
          <p:nvPr/>
        </p:nvSpPr>
        <p:spPr>
          <a:xfrm>
            <a:off x="1754436" y="2598862"/>
            <a:ext cx="6783467" cy="5160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20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Recombinant tissue plasminogen activator (rt-PA)</a:t>
            </a:r>
            <a:endParaRPr lang="en-US" sz="2000" dirty="0"/>
          </a:p>
        </p:txBody>
      </p:sp>
      <p:sp>
        <p:nvSpPr>
          <p:cNvPr id="11" name="Shape 8"/>
          <p:cNvSpPr/>
          <p:nvPr/>
        </p:nvSpPr>
        <p:spPr>
          <a:xfrm>
            <a:off x="1011198" y="3423924"/>
            <a:ext cx="539472" cy="22860"/>
          </a:xfrm>
          <a:prstGeom prst="roundRect">
            <a:avLst>
              <a:gd name="adj" fmla="val 118021"/>
            </a:avLst>
          </a:prstGeom>
          <a:solidFill>
            <a:srgbClr val="535455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2" name="Shape 9"/>
          <p:cNvSpPr/>
          <p:nvPr/>
        </p:nvSpPr>
        <p:spPr>
          <a:xfrm>
            <a:off x="629483" y="2991965"/>
            <a:ext cx="404574" cy="645676"/>
          </a:xfrm>
          <a:prstGeom prst="roundRect">
            <a:avLst>
              <a:gd name="adj" fmla="val 6669"/>
            </a:avLst>
          </a:prstGeom>
          <a:solidFill>
            <a:srgbClr val="3A3B3C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3" name="Text 10"/>
          <p:cNvSpPr/>
          <p:nvPr/>
        </p:nvSpPr>
        <p:spPr>
          <a:xfrm>
            <a:off x="719296" y="3255331"/>
            <a:ext cx="269677" cy="3371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32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2</a:t>
            </a:r>
            <a:endParaRPr lang="en-US" sz="3200" dirty="0"/>
          </a:p>
        </p:txBody>
      </p:sp>
      <p:sp>
        <p:nvSpPr>
          <p:cNvPr id="14" name="Text 11"/>
          <p:cNvSpPr/>
          <p:nvPr/>
        </p:nvSpPr>
        <p:spPr>
          <a:xfrm>
            <a:off x="1731050" y="3374610"/>
            <a:ext cx="2248257" cy="2809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8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6-24 Hours</a:t>
            </a:r>
            <a:endParaRPr lang="en-US" sz="2800" dirty="0"/>
          </a:p>
        </p:txBody>
      </p:sp>
      <p:sp>
        <p:nvSpPr>
          <p:cNvPr id="15" name="Text 12"/>
          <p:cNvSpPr/>
          <p:nvPr/>
        </p:nvSpPr>
        <p:spPr>
          <a:xfrm>
            <a:off x="1731050" y="3741084"/>
            <a:ext cx="6783467" cy="2580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24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Extended Thrombectomy Window</a:t>
            </a:r>
            <a:endParaRPr lang="en-US" sz="2400" dirty="0"/>
          </a:p>
        </p:txBody>
      </p:sp>
      <p:sp>
        <p:nvSpPr>
          <p:cNvPr id="16" name="Text 13"/>
          <p:cNvSpPr/>
          <p:nvPr/>
        </p:nvSpPr>
        <p:spPr>
          <a:xfrm>
            <a:off x="1731050" y="4168350"/>
            <a:ext cx="6783467" cy="5160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4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Mechanical thrombectomy for selected patients with perfusion mismatch</a:t>
            </a:r>
            <a:endParaRPr lang="en-US" sz="2400" dirty="0"/>
          </a:p>
        </p:txBody>
      </p:sp>
      <p:sp>
        <p:nvSpPr>
          <p:cNvPr id="17" name="Shape 14"/>
          <p:cNvSpPr/>
          <p:nvPr/>
        </p:nvSpPr>
        <p:spPr>
          <a:xfrm>
            <a:off x="1011198" y="5903714"/>
            <a:ext cx="539472" cy="22860"/>
          </a:xfrm>
          <a:prstGeom prst="roundRect">
            <a:avLst>
              <a:gd name="adj" fmla="val 118021"/>
            </a:avLst>
          </a:prstGeom>
          <a:solidFill>
            <a:srgbClr val="535455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8" name="Shape 15"/>
          <p:cNvSpPr/>
          <p:nvPr/>
        </p:nvSpPr>
        <p:spPr>
          <a:xfrm>
            <a:off x="629483" y="5471755"/>
            <a:ext cx="404574" cy="645676"/>
          </a:xfrm>
          <a:prstGeom prst="roundRect">
            <a:avLst>
              <a:gd name="adj" fmla="val 6669"/>
            </a:avLst>
          </a:prstGeom>
          <a:solidFill>
            <a:srgbClr val="3A3B3C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9" name="Text 16"/>
          <p:cNvSpPr/>
          <p:nvPr/>
        </p:nvSpPr>
        <p:spPr>
          <a:xfrm>
            <a:off x="696932" y="5746552"/>
            <a:ext cx="269677" cy="3371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32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3</a:t>
            </a:r>
            <a:endParaRPr lang="en-US" sz="3200" dirty="0"/>
          </a:p>
        </p:txBody>
      </p:sp>
      <p:sp>
        <p:nvSpPr>
          <p:cNvPr id="20" name="Text 17"/>
          <p:cNvSpPr/>
          <p:nvPr/>
        </p:nvSpPr>
        <p:spPr>
          <a:xfrm>
            <a:off x="1731049" y="5575972"/>
            <a:ext cx="2248257" cy="2809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8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Critical Action</a:t>
            </a:r>
            <a:endParaRPr lang="en-US" sz="2800" dirty="0"/>
          </a:p>
        </p:txBody>
      </p:sp>
      <p:sp>
        <p:nvSpPr>
          <p:cNvPr id="21" name="Text 18"/>
          <p:cNvSpPr/>
          <p:nvPr/>
        </p:nvSpPr>
        <p:spPr>
          <a:xfrm>
            <a:off x="1731049" y="6132243"/>
            <a:ext cx="6783467" cy="2580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24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Document Last Known Well</a:t>
            </a:r>
            <a:endParaRPr lang="en-US" sz="2400" dirty="0"/>
          </a:p>
        </p:txBody>
      </p:sp>
      <p:sp>
        <p:nvSpPr>
          <p:cNvPr id="22" name="Text 19"/>
          <p:cNvSpPr/>
          <p:nvPr/>
        </p:nvSpPr>
        <p:spPr>
          <a:xfrm>
            <a:off x="1731050" y="6575707"/>
            <a:ext cx="6783467" cy="8833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4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Time of last normal function determines treatment eligibility. Witness accounts essential when onset unknown</a:t>
            </a:r>
            <a:endParaRPr lang="en-US" sz="2400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3" grpId="0" animBg="1"/>
      <p:bldP spid="14" grpId="0" animBg="1"/>
      <p:bldP spid="15" grpId="0" animBg="1"/>
      <p:bldP spid="16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758071"/>
            <a:ext cx="721256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Plantar Reflex Assessment</a:t>
            </a:r>
            <a:endParaRPr lang="en-US" sz="44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1807012"/>
            <a:ext cx="1134070" cy="1360884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2154674" y="203382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Normal Response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2154674" y="2524244"/>
            <a:ext cx="619553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Toes move downward (plantar flexion)</a:t>
            </a:r>
            <a:endParaRPr lang="en-US" sz="17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90" y="3167896"/>
            <a:ext cx="1134070" cy="1360884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2154674" y="339471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Absent Response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2154674" y="3885128"/>
            <a:ext cx="619553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No toe movement occurs</a:t>
            </a:r>
            <a:endParaRPr lang="en-US" sz="17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790" y="4528780"/>
            <a:ext cx="1134070" cy="1360884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2154674" y="475559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Abnormal Response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2154674" y="5246013"/>
            <a:ext cx="619553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Toes extend upward (Babinski present)</a:t>
            </a:r>
            <a:endParaRPr lang="en-US" sz="1750" dirty="0"/>
          </a:p>
        </p:txBody>
      </p:sp>
      <p:sp>
        <p:nvSpPr>
          <p:cNvPr id="13" name="Shape 7"/>
          <p:cNvSpPr/>
          <p:nvPr/>
        </p:nvSpPr>
        <p:spPr>
          <a:xfrm>
            <a:off x="793790" y="6144816"/>
            <a:ext cx="7556421" cy="1326713"/>
          </a:xfrm>
          <a:prstGeom prst="roundRect">
            <a:avLst>
              <a:gd name="adj" fmla="val 2565"/>
            </a:avLst>
          </a:prstGeom>
          <a:solidFill>
            <a:srgbClr val="443D09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0604" y="6488906"/>
            <a:ext cx="283488" cy="226814"/>
          </a:xfrm>
          <a:prstGeom prst="rect">
            <a:avLst/>
          </a:prstGeom>
        </p:spPr>
      </p:pic>
      <p:sp>
        <p:nvSpPr>
          <p:cNvPr id="15" name="Text 8"/>
          <p:cNvSpPr/>
          <p:nvPr/>
        </p:nvSpPr>
        <p:spPr>
          <a:xfrm>
            <a:off x="1530906" y="6428303"/>
            <a:ext cx="659249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FFFFF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Important:</a:t>
            </a:r>
            <a:r>
              <a:rPr lang="en-US" sz="1750" dirty="0">
                <a:solidFill>
                  <a:srgbClr val="FFFFF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It is incorrect to say "negative Babinski." The reflex is either normal (down-going) or abnormal (Babinski present).</a:t>
            </a:r>
            <a:endParaRPr lang="en-US" sz="1750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ositive Babinski Sign: Causes and What It Indicates">
            <a:extLst>
              <a:ext uri="{FF2B5EF4-FFF2-40B4-BE49-F238E27FC236}">
                <a16:creationId xmlns:a16="http://schemas.microsoft.com/office/drawing/2014/main" id="{A3BD310E-2E69-44D4-B644-FFD236E17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873" y="1267691"/>
            <a:ext cx="8541327" cy="5694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5">
            <a:extLst>
              <a:ext uri="{FF2B5EF4-FFF2-40B4-BE49-F238E27FC236}">
                <a16:creationId xmlns:a16="http://schemas.microsoft.com/office/drawing/2014/main" id="{6596611E-9B54-F639-3530-9952E122653B}"/>
              </a:ext>
            </a:extLst>
          </p:cNvPr>
          <p:cNvSpPr/>
          <p:nvPr/>
        </p:nvSpPr>
        <p:spPr>
          <a:xfrm>
            <a:off x="8960984" y="2016161"/>
            <a:ext cx="4662653" cy="33640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en-US" sz="1650" dirty="0">
                <a:solidFill>
                  <a:srgbClr val="CFCBBF"/>
                </a:solidFill>
                <a:latin typeface="Raleway" pitchFamily="34" charset="0"/>
              </a:rPr>
              <a:t>Normal for babies.</a:t>
            </a:r>
          </a:p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en-US" sz="1650" dirty="0">
                <a:solidFill>
                  <a:srgbClr val="CFCBBF"/>
                </a:solidFill>
                <a:latin typeface="Raleway" pitchFamily="34" charset="0"/>
              </a:rPr>
              <a:t>Positive is a Central Nerve Process</a:t>
            </a:r>
          </a:p>
          <a:p>
            <a:pPr marL="800100" lvl="1" indent="-342900">
              <a:lnSpc>
                <a:spcPts val="2600"/>
              </a:lnSpc>
              <a:buSzPct val="100000"/>
              <a:buChar char="•"/>
            </a:pPr>
            <a:r>
              <a:rPr lang="en-US" sz="1650" dirty="0">
                <a:solidFill>
                  <a:srgbClr val="CFCBBF"/>
                </a:solidFill>
                <a:latin typeface="Raleway" pitchFamily="34" charset="0"/>
              </a:rPr>
              <a:t>Lou Gehrig’s disease</a:t>
            </a:r>
          </a:p>
          <a:p>
            <a:pPr marL="800100" lvl="1" indent="-342900">
              <a:lnSpc>
                <a:spcPts val="2600"/>
              </a:lnSpc>
              <a:buSzPct val="100000"/>
              <a:buChar char="•"/>
            </a:pPr>
            <a:r>
              <a:rPr lang="en-US" sz="1650" dirty="0">
                <a:solidFill>
                  <a:srgbClr val="CFCBBF"/>
                </a:solidFill>
                <a:latin typeface="Raleway" pitchFamily="34" charset="0"/>
              </a:rPr>
              <a:t>Brain tumor </a:t>
            </a:r>
          </a:p>
          <a:p>
            <a:pPr marL="800100" lvl="1" indent="-342900">
              <a:lnSpc>
                <a:spcPts val="2600"/>
              </a:lnSpc>
              <a:buSzPct val="100000"/>
              <a:buChar char="•"/>
            </a:pPr>
            <a:r>
              <a:rPr lang="en-US" sz="1650" dirty="0">
                <a:solidFill>
                  <a:srgbClr val="CFCBBF"/>
                </a:solidFill>
                <a:latin typeface="Raleway" pitchFamily="34" charset="0"/>
              </a:rPr>
              <a:t>Meningitis</a:t>
            </a:r>
          </a:p>
          <a:p>
            <a:pPr marL="800100" lvl="1" indent="-342900">
              <a:lnSpc>
                <a:spcPts val="2600"/>
              </a:lnSpc>
              <a:buSzPct val="100000"/>
              <a:buChar char="•"/>
            </a:pPr>
            <a:r>
              <a:rPr lang="en-US" sz="1650" dirty="0">
                <a:solidFill>
                  <a:srgbClr val="CFCBBF"/>
                </a:solidFill>
                <a:latin typeface="Raleway" pitchFamily="34" charset="0"/>
              </a:rPr>
              <a:t>Multiple sclerosis</a:t>
            </a:r>
          </a:p>
          <a:p>
            <a:pPr marL="800100" lvl="1" indent="-342900">
              <a:lnSpc>
                <a:spcPts val="2600"/>
              </a:lnSpc>
              <a:buSzPct val="100000"/>
              <a:buChar char="•"/>
            </a:pPr>
            <a:r>
              <a:rPr lang="en-US" sz="1650" dirty="0">
                <a:solidFill>
                  <a:srgbClr val="CFCBBF"/>
                </a:solidFill>
                <a:latin typeface="Raleway" pitchFamily="34" charset="0"/>
              </a:rPr>
              <a:t>Neurodegenerative condition (such as Alzheimer’s disease) </a:t>
            </a:r>
          </a:p>
          <a:p>
            <a:pPr marL="800100" lvl="1" indent="-342900">
              <a:lnSpc>
                <a:spcPts val="2600"/>
              </a:lnSpc>
              <a:buSzPct val="100000"/>
              <a:buChar char="•"/>
            </a:pPr>
            <a:r>
              <a:rPr lang="en-US" sz="1650" dirty="0">
                <a:solidFill>
                  <a:srgbClr val="CFCBBF"/>
                </a:solidFill>
                <a:latin typeface="Raleway" pitchFamily="34" charset="0"/>
              </a:rPr>
              <a:t>Spinal cord injury or disease</a:t>
            </a:r>
          </a:p>
          <a:p>
            <a:pPr marL="800100" lvl="1" indent="-342900">
              <a:lnSpc>
                <a:spcPts val="2600"/>
              </a:lnSpc>
              <a:buSzPct val="100000"/>
              <a:buChar char="•"/>
            </a:pPr>
            <a:r>
              <a:rPr lang="en-US" sz="1650" dirty="0">
                <a:solidFill>
                  <a:srgbClr val="CFCBBF"/>
                </a:solidFill>
                <a:latin typeface="Raleway" pitchFamily="34" charset="0"/>
              </a:rPr>
              <a:t>Stroke</a:t>
            </a:r>
          </a:p>
        </p:txBody>
      </p:sp>
    </p:spTree>
    <p:extLst>
      <p:ext uri="{BB962C8B-B14F-4D97-AF65-F5344CB8AC3E}">
        <p14:creationId xmlns:p14="http://schemas.microsoft.com/office/powerpoint/2010/main" val="24408084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477453" y="698778"/>
            <a:ext cx="4439722" cy="4381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275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Deep Tendon Reflex Scale</a:t>
            </a:r>
            <a:endParaRPr lang="en-US" sz="2750" dirty="0"/>
          </a:p>
        </p:txBody>
      </p:sp>
      <p:sp>
        <p:nvSpPr>
          <p:cNvPr id="3" name="Text 1"/>
          <p:cNvSpPr/>
          <p:nvPr/>
        </p:nvSpPr>
        <p:spPr>
          <a:xfrm>
            <a:off x="2477453" y="1310283"/>
            <a:ext cx="9675495" cy="3629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1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Grading reflexes provides objective documentation, though clinical utility is limited compared to muscle strength assessment. Use descriptive terms when possible.</a:t>
            </a:r>
            <a:endParaRPr lang="en-US" sz="11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7453" y="1770697"/>
            <a:ext cx="420648" cy="114300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2984778" y="1910834"/>
            <a:ext cx="1752719" cy="2190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6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0: Absent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2984778" y="2181820"/>
            <a:ext cx="9168170" cy="1814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4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No reflex response despite reinforcement</a:t>
            </a:r>
            <a:endParaRPr lang="en-US" sz="140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7717" y="2698671"/>
            <a:ext cx="420648" cy="1143000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3195042" y="2838807"/>
            <a:ext cx="1752719" cy="2190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6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1+: Trace</a:t>
            </a:r>
            <a:endParaRPr lang="en-US" sz="1600" dirty="0"/>
          </a:p>
        </p:txBody>
      </p:sp>
      <p:sp>
        <p:nvSpPr>
          <p:cNvPr id="9" name="Text 5"/>
          <p:cNvSpPr/>
          <p:nvPr/>
        </p:nvSpPr>
        <p:spPr>
          <a:xfrm>
            <a:off x="3195042" y="3109793"/>
            <a:ext cx="8957905" cy="1814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4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Response seen only with reinforcement techniques</a:t>
            </a:r>
            <a:endParaRPr lang="en-US" sz="140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8100" y="3626644"/>
            <a:ext cx="420648" cy="1143000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3405426" y="3766780"/>
            <a:ext cx="1752719" cy="2190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6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2+: Normal</a:t>
            </a:r>
            <a:endParaRPr lang="en-US" sz="1600" dirty="0"/>
          </a:p>
        </p:txBody>
      </p:sp>
      <p:sp>
        <p:nvSpPr>
          <p:cNvPr id="12" name="Text 7"/>
          <p:cNvSpPr/>
          <p:nvPr/>
        </p:nvSpPr>
        <p:spPr>
          <a:xfrm>
            <a:off x="3405426" y="4037767"/>
            <a:ext cx="8747522" cy="1814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4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Average reflex response</a:t>
            </a:r>
            <a:endParaRPr lang="en-US" sz="1400" dirty="0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8365" y="4554617"/>
            <a:ext cx="420648" cy="1143000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3615690" y="4694753"/>
            <a:ext cx="1752719" cy="2190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6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3+: Brisk</a:t>
            </a:r>
            <a:endParaRPr lang="en-US" sz="1600" dirty="0"/>
          </a:p>
        </p:txBody>
      </p:sp>
      <p:sp>
        <p:nvSpPr>
          <p:cNvPr id="15" name="Text 9"/>
          <p:cNvSpPr/>
          <p:nvPr/>
        </p:nvSpPr>
        <p:spPr>
          <a:xfrm>
            <a:off x="3615690" y="4965740"/>
            <a:ext cx="8537258" cy="1814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4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Exaggerated but normal response</a:t>
            </a:r>
            <a:endParaRPr lang="en-US" sz="1400" dirty="0"/>
          </a:p>
        </p:txBody>
      </p:sp>
      <p:pic>
        <p:nvPicPr>
          <p:cNvPr id="16" name="Image 4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8100" y="5482590"/>
            <a:ext cx="420648" cy="1143000"/>
          </a:xfrm>
          <a:prstGeom prst="rect">
            <a:avLst/>
          </a:prstGeom>
        </p:spPr>
      </p:pic>
      <p:sp>
        <p:nvSpPr>
          <p:cNvPr id="17" name="Text 10"/>
          <p:cNvSpPr/>
          <p:nvPr/>
        </p:nvSpPr>
        <p:spPr>
          <a:xfrm>
            <a:off x="3405426" y="5622727"/>
            <a:ext cx="2146340" cy="2190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6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4+: Non-sustained Clonus</a:t>
            </a:r>
            <a:endParaRPr lang="en-US" sz="1600" dirty="0"/>
          </a:p>
        </p:txBody>
      </p:sp>
      <p:sp>
        <p:nvSpPr>
          <p:cNvPr id="18" name="Text 11"/>
          <p:cNvSpPr/>
          <p:nvPr/>
        </p:nvSpPr>
        <p:spPr>
          <a:xfrm>
            <a:off x="3405426" y="5893713"/>
            <a:ext cx="8747522" cy="1814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4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Initial rhythmic oscillations that stop</a:t>
            </a:r>
            <a:endParaRPr lang="en-US" sz="1400" dirty="0"/>
          </a:p>
        </p:txBody>
      </p:sp>
      <p:pic>
        <p:nvPicPr>
          <p:cNvPr id="19" name="Image 5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7717" y="6410563"/>
            <a:ext cx="420648" cy="1143000"/>
          </a:xfrm>
          <a:prstGeom prst="rect">
            <a:avLst/>
          </a:prstGeom>
        </p:spPr>
      </p:pic>
      <p:sp>
        <p:nvSpPr>
          <p:cNvPr id="20" name="Text 12"/>
          <p:cNvSpPr/>
          <p:nvPr/>
        </p:nvSpPr>
        <p:spPr>
          <a:xfrm>
            <a:off x="3195042" y="6550700"/>
            <a:ext cx="1762244" cy="2190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6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5+: Sustained Clonus</a:t>
            </a:r>
            <a:endParaRPr lang="en-US" sz="1600" dirty="0"/>
          </a:p>
        </p:txBody>
      </p:sp>
      <p:sp>
        <p:nvSpPr>
          <p:cNvPr id="21" name="Text 13"/>
          <p:cNvSpPr/>
          <p:nvPr/>
        </p:nvSpPr>
        <p:spPr>
          <a:xfrm>
            <a:off x="3195042" y="6821686"/>
            <a:ext cx="8957905" cy="1814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4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Continuous rhythmic oscillations</a:t>
            </a:r>
            <a:endParaRPr lang="en-US" sz="1400" dirty="0"/>
          </a:p>
        </p:txBody>
      </p:sp>
      <p:sp>
        <p:nvSpPr>
          <p:cNvPr id="22" name="Text 14"/>
          <p:cNvSpPr/>
          <p:nvPr/>
        </p:nvSpPr>
        <p:spPr>
          <a:xfrm>
            <a:off x="2477453" y="7349371"/>
            <a:ext cx="10023965" cy="5477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b="1" dirty="0">
                <a:solidFill>
                  <a:srgbClr val="EEE27D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Critical:</a:t>
            </a:r>
            <a:r>
              <a:rPr lang="en-US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If hyperactive reflex present, always check for clonus by maintaining pressure on the tendon.</a:t>
            </a:r>
          </a:p>
          <a:p>
            <a:pPr>
              <a:lnSpc>
                <a:spcPts val="1400"/>
              </a:lnSpc>
            </a:pPr>
            <a:endParaRPr lang="en-US" b="1" dirty="0">
              <a:solidFill>
                <a:srgbClr val="EEE27D"/>
              </a:solidFill>
              <a:latin typeface="Raleway" pitchFamily="34" charset="0"/>
              <a:ea typeface="Raleway" pitchFamily="34" charset="-122"/>
              <a:cs typeface="Raleway" pitchFamily="34" charset="-120"/>
            </a:endParaRPr>
          </a:p>
          <a:p>
            <a:pPr>
              <a:lnSpc>
                <a:spcPts val="1400"/>
              </a:lnSpc>
            </a:pPr>
            <a:r>
              <a:rPr lang="en-US" b="1" dirty="0">
                <a:solidFill>
                  <a:srgbClr val="EEE27D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Criticism of </a:t>
            </a:r>
            <a:r>
              <a:rPr lang="en-US" b="1" dirty="0" err="1">
                <a:solidFill>
                  <a:srgbClr val="EEE27D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Crititical</a:t>
            </a:r>
            <a:r>
              <a:rPr lang="en-US" b="1" dirty="0">
                <a:solidFill>
                  <a:srgbClr val="EEE27D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:</a:t>
            </a:r>
            <a:r>
              <a:rPr lang="en-US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Really?</a:t>
            </a:r>
            <a:endParaRPr lang="en-US" dirty="0"/>
          </a:p>
          <a:p>
            <a:pPr marL="0" indent="0" algn="l">
              <a:lnSpc>
                <a:spcPts val="1400"/>
              </a:lnSpc>
              <a:buNone/>
            </a:pPr>
            <a:endParaRPr lang="en-US" sz="1400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72358" y="656511"/>
            <a:ext cx="5517356" cy="689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400"/>
              </a:lnSpc>
              <a:buNone/>
            </a:pPr>
            <a:r>
              <a:rPr lang="en-US" sz="430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Abdominal Reflex</a:t>
            </a:r>
            <a:endParaRPr lang="en-US" sz="43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358" y="2299454"/>
            <a:ext cx="8317230" cy="464212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635609" y="1882854"/>
            <a:ext cx="3310414" cy="4137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50"/>
              </a:lnSpc>
              <a:buNone/>
            </a:pPr>
            <a:r>
              <a:rPr lang="en-US" sz="260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Testing Technique</a:t>
            </a:r>
            <a:endParaRPr lang="en-US" sz="2600" dirty="0"/>
          </a:p>
        </p:txBody>
      </p:sp>
      <p:sp>
        <p:nvSpPr>
          <p:cNvPr id="5" name="Text 2"/>
          <p:cNvSpPr/>
          <p:nvPr/>
        </p:nvSpPr>
        <p:spPr>
          <a:xfrm>
            <a:off x="9635609" y="2511266"/>
            <a:ext cx="4229933" cy="20902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Basically tickling</a:t>
            </a:r>
            <a:endParaRPr lang="en-US" sz="1700" dirty="0"/>
          </a:p>
        </p:txBody>
      </p:sp>
      <p:sp>
        <p:nvSpPr>
          <p:cNvPr id="6" name="Text 3"/>
          <p:cNvSpPr/>
          <p:nvPr/>
        </p:nvSpPr>
        <p:spPr>
          <a:xfrm>
            <a:off x="9635609" y="4816197"/>
            <a:ext cx="3515558" cy="4137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50"/>
              </a:lnSpc>
              <a:buNone/>
            </a:pPr>
            <a:r>
              <a:rPr lang="en-US" sz="260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Clinical Interpretation</a:t>
            </a:r>
            <a:endParaRPr lang="en-US" sz="2600" dirty="0"/>
          </a:p>
        </p:txBody>
      </p:sp>
      <p:sp>
        <p:nvSpPr>
          <p:cNvPr id="7" name="Text 4"/>
          <p:cNvSpPr/>
          <p:nvPr/>
        </p:nvSpPr>
        <p:spPr>
          <a:xfrm>
            <a:off x="9635609" y="5444609"/>
            <a:ext cx="4229933" cy="3483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00"/>
              </a:lnSpc>
            </a:pPr>
            <a:r>
              <a:rPr lang="en-US" sz="17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A waste of time</a:t>
            </a:r>
            <a:endParaRPr lang="en-US" sz="1700" dirty="0"/>
          </a:p>
        </p:txBody>
      </p:sp>
      <p:sp>
        <p:nvSpPr>
          <p:cNvPr id="8" name="Text 5"/>
          <p:cNvSpPr/>
          <p:nvPr/>
        </p:nvSpPr>
        <p:spPr>
          <a:xfrm>
            <a:off x="9635609" y="5986224"/>
            <a:ext cx="4229933" cy="13935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endParaRPr lang="en-US" sz="1700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610678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Visceral Reflexes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773085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These reflexes assess autonomic nervous system function and sacral spinal cord integrity</a:t>
            </a:r>
          </a:p>
          <a:p>
            <a:pPr marL="0" indent="0" algn="l">
              <a:lnSpc>
                <a:spcPts val="2850"/>
              </a:lnSpc>
              <a:buNone/>
            </a:pPr>
            <a:endParaRPr lang="en-US" sz="1750" dirty="0">
              <a:solidFill>
                <a:srgbClr val="CFCBBF"/>
              </a:solidFill>
              <a:latin typeface="Raleway" pitchFamily="34" charset="0"/>
            </a:endParaRPr>
          </a:p>
          <a:p>
            <a:pPr marL="0" indent="0" algn="l">
              <a:lnSpc>
                <a:spcPts val="2850"/>
              </a:lnSpc>
              <a:buNone/>
            </a:pPr>
            <a:r>
              <a:rPr lang="en-US" sz="2400" dirty="0">
                <a:solidFill>
                  <a:srgbClr val="CFCBBF"/>
                </a:solidFill>
                <a:latin typeface="Raleway" pitchFamily="34" charset="0"/>
              </a:rPr>
              <a:t>People will ask about this… Patient Deferred</a:t>
            </a:r>
          </a:p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4" name="Shape 2"/>
          <p:cNvSpPr/>
          <p:nvPr/>
        </p:nvSpPr>
        <p:spPr>
          <a:xfrm>
            <a:off x="793790" y="4084322"/>
            <a:ext cx="6407944" cy="3227784"/>
          </a:xfrm>
          <a:prstGeom prst="roundRect">
            <a:avLst>
              <a:gd name="adj" fmla="val 4533"/>
            </a:avLst>
          </a:prstGeom>
          <a:solidFill>
            <a:srgbClr val="1B1C1D"/>
          </a:solidFill>
          <a:ln w="30480">
            <a:solidFill>
              <a:srgbClr val="53545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1" y="4080036"/>
            <a:ext cx="121920" cy="3227784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142524" y="4341616"/>
            <a:ext cx="324040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Anal Reflex (Anal Wink)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142524" y="4832035"/>
            <a:ext cx="58019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Response:</a:t>
            </a: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Reflexive contraction of external anal sphincter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1142524" y="5693928"/>
            <a:ext cx="58019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Stimulation:</a:t>
            </a: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Lightly stroke perianal skin</a:t>
            </a:r>
            <a:endParaRPr lang="en-US" sz="1750" dirty="0"/>
          </a:p>
        </p:txBody>
      </p:sp>
      <p:sp>
        <p:nvSpPr>
          <p:cNvPr id="9" name="Text 6"/>
          <p:cNvSpPr/>
          <p:nvPr/>
        </p:nvSpPr>
        <p:spPr>
          <a:xfrm>
            <a:off x="1142524" y="6192919"/>
            <a:ext cx="58019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Pathway:</a:t>
            </a: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Afferent via pudendal nerve; efferent S2-S4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7428548" y="4084322"/>
            <a:ext cx="6408063" cy="3227784"/>
          </a:xfrm>
          <a:prstGeom prst="roundRect">
            <a:avLst>
              <a:gd name="adj" fmla="val 4533"/>
            </a:avLst>
          </a:prstGeom>
          <a:solidFill>
            <a:srgbClr val="1B1C1D"/>
          </a:solidFill>
          <a:ln w="30480">
            <a:solidFill>
              <a:srgbClr val="53545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11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8548" y="4080036"/>
            <a:ext cx="121920" cy="3227784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7777282" y="4341616"/>
            <a:ext cx="328683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Bulbocavernosus Reflex</a:t>
            </a:r>
            <a:endParaRPr lang="en-US" sz="2200" dirty="0"/>
          </a:p>
        </p:txBody>
      </p:sp>
      <p:sp>
        <p:nvSpPr>
          <p:cNvPr id="13" name="Text 9"/>
          <p:cNvSpPr/>
          <p:nvPr/>
        </p:nvSpPr>
        <p:spPr>
          <a:xfrm>
            <a:off x="7777282" y="4832035"/>
            <a:ext cx="580203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Response:</a:t>
            </a: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Anal sphincter contraction</a:t>
            </a:r>
            <a:endParaRPr lang="en-US" sz="1750" dirty="0"/>
          </a:p>
        </p:txBody>
      </p:sp>
      <p:sp>
        <p:nvSpPr>
          <p:cNvPr id="14" name="Text 10"/>
          <p:cNvSpPr/>
          <p:nvPr/>
        </p:nvSpPr>
        <p:spPr>
          <a:xfrm>
            <a:off x="7777282" y="5331026"/>
            <a:ext cx="580203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Stimulation:</a:t>
            </a: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Squeeze glans penis or tug Foley catheter</a:t>
            </a:r>
            <a:endParaRPr lang="en-US" sz="1750" dirty="0"/>
          </a:p>
        </p:txBody>
      </p:sp>
      <p:sp>
        <p:nvSpPr>
          <p:cNvPr id="15" name="Text 11"/>
          <p:cNvSpPr/>
          <p:nvPr/>
        </p:nvSpPr>
        <p:spPr>
          <a:xfrm>
            <a:off x="7777282" y="5830017"/>
            <a:ext cx="580203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Pathway:</a:t>
            </a: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Mediated by S2-S4</a:t>
            </a:r>
            <a:endParaRPr lang="en-US" sz="1750" dirty="0"/>
          </a:p>
        </p:txBody>
      </p:sp>
      <p:sp>
        <p:nvSpPr>
          <p:cNvPr id="16" name="Text 12"/>
          <p:cNvSpPr/>
          <p:nvPr/>
        </p:nvSpPr>
        <p:spPr>
          <a:xfrm>
            <a:off x="7777282" y="6329007"/>
            <a:ext cx="580203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Clinical Use:</a:t>
            </a: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Evaluates spinal cord injury patients and sacral reflex arc integrity</a:t>
            </a:r>
            <a:endParaRPr lang="en-US" sz="1750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60239"/>
            <a:ext cx="929842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endParaRPr lang="en-US" sz="44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477691"/>
            <a:ext cx="4196358" cy="30480"/>
          </a:xfrm>
          <a:prstGeom prst="rect">
            <a:avLst/>
          </a:prstGeom>
        </p:spPr>
      </p:pic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6962" y="2477691"/>
            <a:ext cx="4196358" cy="30480"/>
          </a:xfrm>
          <a:prstGeom prst="rect">
            <a:avLst/>
          </a:prstGeom>
        </p:spPr>
      </p:pic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0133" y="2477691"/>
            <a:ext cx="4196358" cy="30480"/>
          </a:xfrm>
          <a:prstGeom prst="rect">
            <a:avLst/>
          </a:prstGeom>
        </p:spPr>
      </p:pic>
      <p:pic>
        <p:nvPicPr>
          <p:cNvPr id="16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5323165"/>
            <a:ext cx="6407944" cy="30480"/>
          </a:xfrm>
          <a:prstGeom prst="rect">
            <a:avLst/>
          </a:prstGeom>
        </p:spPr>
      </p:pic>
      <p:pic>
        <p:nvPicPr>
          <p:cNvPr id="20" name="Image 4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8548" y="5323165"/>
            <a:ext cx="6407944" cy="3048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C0BC053-27B7-BC76-A629-9C427DB6A1FB}"/>
              </a:ext>
            </a:extLst>
          </p:cNvPr>
          <p:cNvSpPr txBox="1"/>
          <p:nvPr/>
        </p:nvSpPr>
        <p:spPr>
          <a:xfrm>
            <a:off x="503382" y="241032"/>
            <a:ext cx="851131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280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Initial Stroke Assessment</a:t>
            </a:r>
            <a:endParaRPr lang="en-US" sz="28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2DCC3EB-571C-4EC4-D4C0-ADC13D7E2DE9}"/>
              </a:ext>
            </a:extLst>
          </p:cNvPr>
          <p:cNvSpPr txBox="1"/>
          <p:nvPr/>
        </p:nvSpPr>
        <p:spPr>
          <a:xfrm>
            <a:off x="5498780" y="610364"/>
            <a:ext cx="6822530" cy="7786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  <a:latin typeface="Prata" panose="00000500000000000000" pitchFamily="2" charset="0"/>
              </a:rPr>
              <a:t>Glucose</a:t>
            </a:r>
          </a:p>
          <a:p>
            <a:pPr marL="800100" lvl="1" indent="-342900">
              <a:buAutoNum type="alphaLcPeriod"/>
            </a:pPr>
            <a:r>
              <a:rPr lang="en-US" sz="2000" dirty="0">
                <a:solidFill>
                  <a:schemeClr val="bg1"/>
                </a:solidFill>
                <a:latin typeface="Prata" panose="00000500000000000000" pitchFamily="2" charset="0"/>
              </a:rPr>
              <a:t>Treat if &lt; 60</a:t>
            </a:r>
          </a:p>
          <a:p>
            <a:pPr marL="800100" lvl="1" indent="-342900">
              <a:buAutoNum type="alphaLcPeriod"/>
            </a:pPr>
            <a:r>
              <a:rPr lang="en-US" sz="2000" dirty="0">
                <a:solidFill>
                  <a:schemeClr val="bg1"/>
                </a:solidFill>
                <a:latin typeface="Prata" panose="00000500000000000000" pitchFamily="2" charset="0"/>
              </a:rPr>
              <a:t>Can mimic a stroke</a:t>
            </a:r>
          </a:p>
          <a:p>
            <a:pPr marL="800100" lvl="1" indent="-342900">
              <a:buAutoNum type="alphaLcPeriod"/>
            </a:pPr>
            <a:endParaRPr lang="en-US" sz="2000" dirty="0">
              <a:solidFill>
                <a:schemeClr val="bg1"/>
              </a:solidFill>
              <a:latin typeface="Prata" panose="00000500000000000000" pitchFamily="2" charset="0"/>
            </a:endParaRPr>
          </a:p>
          <a:p>
            <a:pPr marL="342900" indent="-342900">
              <a:buAutoNum type="arabicPeriod"/>
            </a:pPr>
            <a:r>
              <a:rPr lang="en-US" sz="2000" dirty="0">
                <a:solidFill>
                  <a:schemeClr val="bg1"/>
                </a:solidFill>
                <a:latin typeface="Prata" panose="00000500000000000000" pitchFamily="2" charset="0"/>
              </a:rPr>
              <a:t>ABCs</a:t>
            </a:r>
          </a:p>
          <a:p>
            <a:pPr marL="800100" lvl="1" indent="-342900">
              <a:buAutoNum type="alphaLcPeriod"/>
            </a:pPr>
            <a:r>
              <a:rPr lang="en-US" sz="2000" dirty="0">
                <a:solidFill>
                  <a:schemeClr val="bg1"/>
                </a:solidFill>
                <a:latin typeface="Prata" panose="00000500000000000000" pitchFamily="2" charset="0"/>
              </a:rPr>
              <a:t>Establish IV</a:t>
            </a:r>
          </a:p>
          <a:p>
            <a:pPr marL="800100" lvl="1" indent="-342900">
              <a:buAutoNum type="alphaLcPeriod"/>
            </a:pPr>
            <a:r>
              <a:rPr lang="en-US" sz="2000" dirty="0">
                <a:solidFill>
                  <a:schemeClr val="bg1"/>
                </a:solidFill>
                <a:latin typeface="Prata" panose="00000500000000000000" pitchFamily="2" charset="0"/>
              </a:rPr>
              <a:t>O2</a:t>
            </a:r>
          </a:p>
          <a:p>
            <a:pPr marL="800100" lvl="1" indent="-342900">
              <a:buAutoNum type="alphaLcPeriod"/>
            </a:pPr>
            <a:endParaRPr lang="en-US" sz="2000" dirty="0">
              <a:solidFill>
                <a:schemeClr val="bg1"/>
              </a:solidFill>
              <a:latin typeface="Prata" panose="00000500000000000000" pitchFamily="2" charset="0"/>
            </a:endParaRPr>
          </a:p>
          <a:p>
            <a:pPr marL="342900" indent="-342900">
              <a:buAutoNum type="arabicPeriod"/>
            </a:pPr>
            <a:r>
              <a:rPr lang="en-US" sz="2000" dirty="0">
                <a:solidFill>
                  <a:schemeClr val="bg1"/>
                </a:solidFill>
                <a:latin typeface="Prata" panose="00000500000000000000" pitchFamily="2" charset="0"/>
              </a:rPr>
              <a:t>VS</a:t>
            </a:r>
          </a:p>
          <a:p>
            <a:pPr marL="800100" lvl="1" indent="-342900">
              <a:buAutoNum type="alphaLcPeriod"/>
            </a:pPr>
            <a:r>
              <a:rPr lang="en-US" sz="2000" dirty="0">
                <a:solidFill>
                  <a:schemeClr val="bg1"/>
                </a:solidFill>
                <a:latin typeface="Prata" panose="00000500000000000000" pitchFamily="2" charset="0"/>
              </a:rPr>
              <a:t>Fever</a:t>
            </a:r>
          </a:p>
          <a:p>
            <a:pPr marL="800100" lvl="1" indent="-342900">
              <a:buAutoNum type="alphaLcPeriod"/>
            </a:pPr>
            <a:r>
              <a:rPr lang="en-US" sz="2000" dirty="0">
                <a:solidFill>
                  <a:schemeClr val="bg1"/>
                </a:solidFill>
                <a:latin typeface="Prata" panose="00000500000000000000" pitchFamily="2" charset="0"/>
              </a:rPr>
              <a:t>Sepsis</a:t>
            </a:r>
          </a:p>
          <a:p>
            <a:pPr marL="800100" lvl="1" indent="-342900">
              <a:buAutoNum type="alphaLcPeriod"/>
            </a:pPr>
            <a:endParaRPr lang="en-US" sz="2000" dirty="0">
              <a:solidFill>
                <a:schemeClr val="bg1"/>
              </a:solidFill>
              <a:latin typeface="Prata" panose="00000500000000000000" pitchFamily="2" charset="0"/>
            </a:endParaRPr>
          </a:p>
          <a:p>
            <a:pPr marL="342900" indent="-342900">
              <a:buAutoNum type="arabicPeriod"/>
            </a:pPr>
            <a:r>
              <a:rPr lang="en-US" sz="2000" dirty="0">
                <a:solidFill>
                  <a:schemeClr val="bg1"/>
                </a:solidFill>
                <a:latin typeface="Prata" panose="00000500000000000000" pitchFamily="2" charset="0"/>
              </a:rPr>
              <a:t>Neuro Exam</a:t>
            </a:r>
          </a:p>
          <a:p>
            <a:pPr marL="800100" lvl="1" indent="-342900">
              <a:buAutoNum type="alphaLcPeriod"/>
            </a:pPr>
            <a:r>
              <a:rPr lang="en-US" sz="2000" dirty="0">
                <a:solidFill>
                  <a:schemeClr val="bg1"/>
                </a:solidFill>
                <a:latin typeface="Prata" panose="00000500000000000000" pitchFamily="2" charset="0"/>
              </a:rPr>
              <a:t>Alert</a:t>
            </a:r>
          </a:p>
          <a:p>
            <a:pPr marL="800100" lvl="1" indent="-342900">
              <a:buAutoNum type="alphaLcPeriod"/>
            </a:pPr>
            <a:r>
              <a:rPr lang="en-US" sz="2000" dirty="0">
                <a:solidFill>
                  <a:schemeClr val="bg1"/>
                </a:solidFill>
                <a:latin typeface="Prata" panose="00000500000000000000" pitchFamily="2" charset="0"/>
              </a:rPr>
              <a:t>Responds to voice</a:t>
            </a:r>
          </a:p>
          <a:p>
            <a:pPr marL="800100" lvl="1" indent="-342900">
              <a:buAutoNum type="alphaLcPeriod"/>
            </a:pPr>
            <a:r>
              <a:rPr lang="en-US" sz="2000" dirty="0">
                <a:solidFill>
                  <a:schemeClr val="bg1"/>
                </a:solidFill>
                <a:latin typeface="Prata" panose="00000500000000000000" pitchFamily="2" charset="0"/>
              </a:rPr>
              <a:t>Stimuli</a:t>
            </a:r>
          </a:p>
          <a:p>
            <a:pPr marL="800100" lvl="1" indent="-342900">
              <a:buAutoNum type="alphaLcPeriod"/>
            </a:pPr>
            <a:r>
              <a:rPr lang="en-US" sz="2000" dirty="0">
                <a:solidFill>
                  <a:schemeClr val="bg1"/>
                </a:solidFill>
                <a:latin typeface="Prata" panose="00000500000000000000" pitchFamily="2" charset="0"/>
              </a:rPr>
              <a:t>Unresponsive</a:t>
            </a:r>
          </a:p>
          <a:p>
            <a:pPr marL="800100" lvl="1" indent="-342900">
              <a:buAutoNum type="alphaLcPeriod"/>
            </a:pPr>
            <a:endParaRPr lang="en-US" sz="2000" dirty="0">
              <a:solidFill>
                <a:schemeClr val="bg1"/>
              </a:solidFill>
              <a:latin typeface="Prata" panose="00000500000000000000" pitchFamily="2" charset="0"/>
            </a:endParaRPr>
          </a:p>
          <a:p>
            <a:pPr marL="342900" indent="-342900">
              <a:buAutoNum type="arabicPeriod"/>
            </a:pPr>
            <a:r>
              <a:rPr lang="en-US" sz="2000" dirty="0">
                <a:solidFill>
                  <a:schemeClr val="bg1"/>
                </a:solidFill>
                <a:latin typeface="Prata" panose="00000500000000000000" pitchFamily="2" charset="0"/>
              </a:rPr>
              <a:t>FAST Exam</a:t>
            </a:r>
          </a:p>
          <a:p>
            <a:pPr marL="342900" indent="-342900">
              <a:buAutoNum type="arabicPeriod"/>
            </a:pPr>
            <a:endParaRPr lang="en-US" sz="2000" dirty="0">
              <a:solidFill>
                <a:schemeClr val="bg1"/>
              </a:solidFill>
              <a:latin typeface="Prata" panose="00000500000000000000" pitchFamily="2" charset="0"/>
            </a:endParaRPr>
          </a:p>
          <a:p>
            <a:pPr marL="342900" indent="-342900">
              <a:buAutoNum type="arabicPeriod"/>
            </a:pPr>
            <a:r>
              <a:rPr lang="en-US" sz="2000" b="1" u="sng" dirty="0">
                <a:solidFill>
                  <a:schemeClr val="bg1"/>
                </a:solidFill>
                <a:latin typeface="Prata" panose="00000500000000000000" pitchFamily="2" charset="0"/>
              </a:rPr>
              <a:t>Last Known Well!!!</a:t>
            </a:r>
          </a:p>
          <a:p>
            <a:pPr marL="342900" indent="-342900">
              <a:buAutoNum type="arabicPeriod"/>
            </a:pPr>
            <a:endParaRPr lang="en-US" sz="2000" dirty="0">
              <a:solidFill>
                <a:schemeClr val="bg1"/>
              </a:solidFill>
              <a:latin typeface="Prata" panose="00000500000000000000" pitchFamily="2" charset="0"/>
            </a:endParaRPr>
          </a:p>
          <a:p>
            <a:pPr marL="342900" indent="-342900">
              <a:buAutoNum type="arabicPeriod"/>
            </a:pPr>
            <a:r>
              <a:rPr lang="en-US" sz="2000" dirty="0">
                <a:solidFill>
                  <a:schemeClr val="bg1"/>
                </a:solidFill>
                <a:latin typeface="Prata" panose="00000500000000000000" pitchFamily="2" charset="0"/>
              </a:rPr>
              <a:t>Document Baseline</a:t>
            </a:r>
          </a:p>
          <a:p>
            <a:pPr marL="342900" indent="-342900">
              <a:buAutoNum type="arabicPeriod"/>
            </a:pPr>
            <a:endParaRPr lang="en-US" sz="2000" dirty="0">
              <a:solidFill>
                <a:schemeClr val="bg1"/>
              </a:solidFill>
              <a:latin typeface="Prata" panose="00000500000000000000" pitchFamily="2" charset="0"/>
            </a:endParaRPr>
          </a:p>
          <a:p>
            <a:pPr marL="342900" indent="-342900">
              <a:buFont typeface="+mj-lt"/>
              <a:buAutoNum type="arabicPeriod"/>
            </a:pPr>
            <a:endParaRPr lang="en-US" sz="2000" dirty="0">
              <a:solidFill>
                <a:schemeClr val="bg1"/>
              </a:solidFill>
              <a:latin typeface="Prata" panose="000005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2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2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2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2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2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2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2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750"/>
                                        <p:tgtEl>
                                          <p:spTgt spid="2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2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2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2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2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750" fill="hold"/>
                                        <p:tgtEl>
                                          <p:spTgt spid="2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750" fill="hold"/>
                                        <p:tgtEl>
                                          <p:spTgt spid="2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750" fill="hold"/>
                                        <p:tgtEl>
                                          <p:spTgt spid="2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750"/>
                                        <p:tgtEl>
                                          <p:spTgt spid="2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2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750" fill="hold"/>
                                        <p:tgtEl>
                                          <p:spTgt spid="2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0" fill="hold"/>
                                        <p:tgtEl>
                                          <p:spTgt spid="2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750"/>
                                        <p:tgtEl>
                                          <p:spTgt spid="2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2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750" fill="hold"/>
                                        <p:tgtEl>
                                          <p:spTgt spid="2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2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750"/>
                                        <p:tgtEl>
                                          <p:spTgt spid="2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750" fill="hold"/>
                                        <p:tgtEl>
                                          <p:spTgt spid="2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2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2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750"/>
                                        <p:tgtEl>
                                          <p:spTgt spid="2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750" fill="hold"/>
                                        <p:tgtEl>
                                          <p:spTgt spid="2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750" fill="hold"/>
                                        <p:tgtEl>
                                          <p:spTgt spid="2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750" fill="hold"/>
                                        <p:tgtEl>
                                          <p:spTgt spid="2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750"/>
                                        <p:tgtEl>
                                          <p:spTgt spid="2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750" fill="hold"/>
                                        <p:tgtEl>
                                          <p:spTgt spid="24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750" fill="hold"/>
                                        <p:tgtEl>
                                          <p:spTgt spid="24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750" fill="hold"/>
                                        <p:tgtEl>
                                          <p:spTgt spid="24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750"/>
                                        <p:tgtEl>
                                          <p:spTgt spid="24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750" fill="hold"/>
                                        <p:tgtEl>
                                          <p:spTgt spid="24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750" fill="hold"/>
                                        <p:tgtEl>
                                          <p:spTgt spid="24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750" fill="hold"/>
                                        <p:tgtEl>
                                          <p:spTgt spid="24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750"/>
                                        <p:tgtEl>
                                          <p:spTgt spid="24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584037" y="572780"/>
            <a:ext cx="2369128" cy="6807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360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FAST</a:t>
            </a:r>
            <a:endParaRPr lang="en-US" sz="36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5395" y="127669"/>
            <a:ext cx="3561206" cy="4748178"/>
          </a:xfrm>
          <a:prstGeom prst="rect">
            <a:avLst/>
          </a:prstGeom>
        </p:spPr>
      </p:pic>
      <p:sp>
        <p:nvSpPr>
          <p:cNvPr id="6" name="Shape 3"/>
          <p:cNvSpPr/>
          <p:nvPr/>
        </p:nvSpPr>
        <p:spPr>
          <a:xfrm>
            <a:off x="7552074" y="235863"/>
            <a:ext cx="2909173" cy="1044059"/>
          </a:xfrm>
          <a:prstGeom prst="roundRect">
            <a:avLst>
              <a:gd name="adj" fmla="val 1852"/>
            </a:avLst>
          </a:prstGeom>
          <a:solidFill>
            <a:srgbClr val="443D09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0899" y="406003"/>
            <a:ext cx="161092" cy="128826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7970817" y="341233"/>
            <a:ext cx="2361605" cy="8084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1400" b="1" dirty="0">
                <a:solidFill>
                  <a:srgbClr val="FFFFF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Posterior Stroke Alert:</a:t>
            </a:r>
          </a:p>
          <a:p>
            <a:pPr marL="0" indent="0" algn="l">
              <a:lnSpc>
                <a:spcPts val="1250"/>
              </a:lnSpc>
              <a:buNone/>
            </a:pPr>
            <a:endParaRPr lang="en-US" sz="1400" b="1" dirty="0">
              <a:solidFill>
                <a:srgbClr val="FFFFFF"/>
              </a:solidFill>
              <a:latin typeface="Raleway" pitchFamily="34" charset="0"/>
              <a:ea typeface="Raleway" pitchFamily="34" charset="-122"/>
              <a:cs typeface="Raleway" pitchFamily="34" charset="-120"/>
            </a:endParaRPr>
          </a:p>
          <a:p>
            <a:pPr marL="0" indent="0" algn="l">
              <a:lnSpc>
                <a:spcPts val="125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May present with vertigo, ataxia, diplopia without hemiparesis. </a:t>
            </a:r>
            <a:endParaRPr lang="en-US" sz="1400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37E59DA7-8AB3-5D1C-1CB4-65D7D74E9D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092759"/>
            <a:ext cx="14630400" cy="206316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26A9CBD-C14B-2B84-F891-E4BFEEEF9C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4309" y="1450062"/>
            <a:ext cx="7831897" cy="44103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481</TotalTime>
  <Words>3176</Words>
  <Application>Microsoft Office PowerPoint</Application>
  <PresentationFormat>Custom</PresentationFormat>
  <Paragraphs>632</Paragraphs>
  <Slides>74</Slides>
  <Notes>51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74</vt:i4>
      </vt:variant>
    </vt:vector>
  </HeadingPairs>
  <TitlesOfParts>
    <vt:vector size="80" baseType="lpstr">
      <vt:lpstr>Prata</vt:lpstr>
      <vt:lpstr>Prata Light</vt:lpstr>
      <vt:lpstr>Raleway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Ross Klein</dc:creator>
  <cp:lastModifiedBy>Ross Klein</cp:lastModifiedBy>
  <cp:revision>44</cp:revision>
  <dcterms:created xsi:type="dcterms:W3CDTF">2026-03-03T02:38:02Z</dcterms:created>
  <dcterms:modified xsi:type="dcterms:W3CDTF">2026-03-10T20:31:17Z</dcterms:modified>
</cp:coreProperties>
</file>