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8" r:id="rId3"/>
    <p:sldId id="259" r:id="rId4"/>
    <p:sldId id="281" r:id="rId5"/>
    <p:sldId id="280" r:id="rId6"/>
    <p:sldId id="261" r:id="rId7"/>
    <p:sldId id="279" r:id="rId8"/>
    <p:sldId id="282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43" autoAdjust="0"/>
  </p:normalViewPr>
  <p:slideViewPr>
    <p:cSldViewPr snapToGrid="0">
      <p:cViewPr varScale="1">
        <p:scale>
          <a:sx n="194" d="100"/>
          <a:sy n="194" d="100"/>
        </p:scale>
        <p:origin x="163" y="149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0D49C-D18E-4259-8365-B61BFB39C70F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00A06-5AF1-453E-8AAB-1ECA46A92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53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A00A06-5AF1-453E-8AAB-1ECA46A92C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826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FF893-9406-52E0-1F21-B26245D8B6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0358"/>
            <a:ext cx="9144000" cy="103083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0CB5CF-76B5-57A4-C34D-8B902C0AEF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840242"/>
            <a:ext cx="9506607" cy="46787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0595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E583C-BD3E-A11C-FC4A-A6340C811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385184-5DC8-1A94-4C40-AF699BBB0E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889812-9F09-B58A-F2AC-99E1104DD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E678-A276-4EB9-B827-20CB6D24971F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D18C59-094A-A51A-EBF6-B33BE5E74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E6C63C-67DC-8F3A-43C9-DFC90418C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7A52-4147-4241-96E5-B92B1217D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391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DCE87D-05D8-BB36-6C59-E9198E4919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94FBB8-206C-6E06-2010-98869E122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F2731-101F-FAEE-CD7E-B35B89F9C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E678-A276-4EB9-B827-20CB6D24971F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BE05C-C036-C09D-0C30-B3EDEAFB8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305DB-93C1-3C9C-E4E4-860524465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7A52-4147-4241-96E5-B92B1217D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025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EF24A-4CDE-0369-0A3B-1BCB43F88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12A06-4FDE-320A-9579-D9D664D447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19519-3BBA-FCBE-2502-770BFD982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E678-A276-4EB9-B827-20CB6D24971F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13494-6099-F0E6-F37A-4503FF1B9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A249ED-9B66-C001-3191-DB056FA6D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7A52-4147-4241-96E5-B92B1217D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26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4029C-0B50-AC3F-007F-BABC2758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7FF662-0EE0-0853-B975-BD7046610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42EC9-886A-FD5A-E456-C699653DE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E678-A276-4EB9-B827-20CB6D24971F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DFF9D-7915-0191-8564-C9AD94B18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4C94CD-DAAE-87C8-BBE8-48B9BA056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7A52-4147-4241-96E5-B92B1217D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185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AA52F-6875-AA63-FB72-43DBF17A9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86342-2BE6-FACA-91AC-913C049010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C3B67C-2F8C-E250-6922-C486EE4B0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94AAF4-FDAC-8A63-0276-54C3C4E90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E678-A276-4EB9-B827-20CB6D24971F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4236D3-9DFF-1E55-D917-44DF2B38B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282A8C-F3DE-F529-DE9F-81E149635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7A52-4147-4241-96E5-B92B1217D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69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7F353-2119-4183-C528-DAA252780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AB735E-8432-E5F5-50EF-846B1C20A0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21EA-E3A0-AB12-F64A-87B0E316E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0D80C1-AD77-61BF-F1AD-C65463DD2D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AFA149-F129-2FF6-C142-E0F9798A3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35A7BB-8CF4-9474-A238-82F6C5E6F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E678-A276-4EB9-B827-20CB6D24971F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5C04F-1BB9-1459-F07C-FC3657FEE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0A0029-E0D4-BEC1-1AFC-6BBF99E41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7A52-4147-4241-96E5-B92B1217D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832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8EAF3-FCD5-0BA5-4772-AE0E3CEC6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1B12F9-44B2-C7B8-3E62-CAB5B5B54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E678-A276-4EB9-B827-20CB6D24971F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72F58E-6E64-D97E-DA6F-160F55B01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4EBAE6-C107-4CAD-7EC4-E2E7C9C36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7A52-4147-4241-96E5-B92B1217D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13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EA45A1-F626-BCBE-3AF4-BBB45E05C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E678-A276-4EB9-B827-20CB6D24971F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C68728-498C-6D2A-4316-279DF47F8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BE29B0-3337-FEBA-E197-831472037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7A52-4147-4241-96E5-B92B1217D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93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6FDA7-CC3D-A43D-FFE5-DBAB093E3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55C6C-E35A-571D-46D3-F1706E5F8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49244B-4CB0-9E08-A46A-CA9FC0E7E7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40AABB-B963-8E10-9EB9-2E8F38C65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E678-A276-4EB9-B827-20CB6D24971F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8303AC-965E-B585-F095-FB5E3D833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BFBA2C-E568-512F-2EB9-84E7920FC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7A52-4147-4241-96E5-B92B1217D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83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FB4A4-F51E-DA1A-FEA4-883D568CB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B4E7D1-1DDE-896D-26AD-AA6386912C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271AA9-B969-AD09-D048-184D57C115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3407DA-A5A8-F784-EA9A-F500D12CE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E678-A276-4EB9-B827-20CB6D24971F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39F7A5-3D1E-1BFA-FD8C-6F2C6AC86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E56869-D7DF-3651-574F-E58C0778B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7A52-4147-4241-96E5-B92B1217D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995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F542B5-206A-ADAF-B4A2-29376A5FD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DB3CA-AD87-1B67-4D2B-47871DBA3E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C1B915-45FA-DED7-45E6-51EA806A0E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FE678-A276-4EB9-B827-20CB6D24971F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60333-2167-01F8-9B3E-030D30DDB7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EDE36-B8F4-C8A7-8376-C4AD416133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27A52-4147-4241-96E5-B92B1217D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844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3ECC7-7E65-D07D-FB93-8300670AE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t"/>
          <a:lstStyle/>
          <a:p>
            <a:r>
              <a:rPr lang="en-US" sz="4400" dirty="0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Clinical Emergencies: </a:t>
            </a:r>
            <a:br>
              <a:rPr lang="en-US" sz="4400" dirty="0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</a:br>
            <a:br>
              <a:rPr lang="en-US" sz="4400" dirty="0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4400" dirty="0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rPr>
              <a:t>Some other stuff</a:t>
            </a:r>
            <a:endParaRPr lang="en-US" dirty="0"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0AEE3B-76A4-A8CB-D82B-46ABE1A7A4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055" y="3509963"/>
            <a:ext cx="9506607" cy="4678799"/>
          </a:xfrm>
        </p:spPr>
        <p:txBody>
          <a:bodyPr/>
          <a:lstStyle/>
          <a:p>
            <a:r>
              <a:rPr lang="en-US" sz="3200" dirty="0">
                <a:solidFill>
                  <a:schemeClr val="bg1">
                    <a:lumMod val="95000"/>
                  </a:schemeClr>
                </a:solidFill>
              </a:rPr>
              <a:t>Ross Klein, PA-C</a:t>
            </a:r>
          </a:p>
        </p:txBody>
      </p:sp>
    </p:spTree>
    <p:extLst>
      <p:ext uri="{BB962C8B-B14F-4D97-AF65-F5344CB8AC3E}">
        <p14:creationId xmlns:p14="http://schemas.microsoft.com/office/powerpoint/2010/main" val="13421932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7249"/>
            <a:ext cx="8229600" cy="1143000"/>
          </a:xfrm>
        </p:spPr>
        <p:txBody>
          <a:bodyPr/>
          <a:lstStyle/>
          <a:p>
            <a:r>
              <a:rPr dirty="0">
                <a:solidFill>
                  <a:schemeClr val="accent6">
                    <a:lumMod val="50000"/>
                  </a:schemeClr>
                </a:solidFill>
              </a:rPr>
              <a:t>Septic Arthritis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281585" y="940954"/>
            <a:ext cx="9294530" cy="5177042"/>
          </a:xfrm>
        </p:spPr>
        <p:txBody>
          <a:bodyPr>
            <a:normAutofit fontScale="77500" lnSpcReduction="20000"/>
          </a:bodyPr>
          <a:lstStyle/>
          <a:p>
            <a:endParaRPr sz="3200" dirty="0"/>
          </a:p>
          <a:p>
            <a:r>
              <a:rPr lang="en-US" sz="3200" dirty="0"/>
              <a:t>Cannot Move Joint</a:t>
            </a:r>
          </a:p>
          <a:p>
            <a:endParaRPr lang="en-US" sz="3200" dirty="0"/>
          </a:p>
          <a:p>
            <a:r>
              <a:rPr sz="3200" dirty="0"/>
              <a:t>Hot swollen joint</a:t>
            </a:r>
            <a:endParaRPr lang="en-US" sz="3200" dirty="0"/>
          </a:p>
          <a:p>
            <a:pPr lvl="1"/>
            <a:r>
              <a:rPr lang="en-US" sz="2800" dirty="0"/>
              <a:t>S</a:t>
            </a:r>
            <a:r>
              <a:rPr sz="2800" dirty="0"/>
              <a:t>eptic until proven otherwise</a:t>
            </a:r>
            <a:endParaRPr lang="en-US" sz="2800" dirty="0"/>
          </a:p>
          <a:p>
            <a:endParaRPr lang="en-US" sz="3200" dirty="0"/>
          </a:p>
          <a:p>
            <a:r>
              <a:rPr sz="3200" dirty="0"/>
              <a:t>Arthrocentesis is key</a:t>
            </a:r>
          </a:p>
          <a:p>
            <a:endParaRPr lang="en-US" sz="3200" dirty="0"/>
          </a:p>
          <a:p>
            <a:r>
              <a:rPr sz="3200" dirty="0"/>
              <a:t>Synovial WBC &gt;50,000 → assume septic</a:t>
            </a:r>
          </a:p>
          <a:p>
            <a:endParaRPr lang="en-US" sz="3200" dirty="0"/>
          </a:p>
          <a:p>
            <a:r>
              <a:rPr sz="3200" dirty="0"/>
              <a:t>Start antibiotics AFTER aspiration</a:t>
            </a:r>
          </a:p>
          <a:p>
            <a:endParaRPr lang="en-US" sz="3200" dirty="0"/>
          </a:p>
          <a:p>
            <a:r>
              <a:rPr sz="3200" dirty="0"/>
              <a:t>Orthopedic consult for washout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898" y="-41246"/>
            <a:ext cx="8229600" cy="1143000"/>
          </a:xfrm>
        </p:spPr>
        <p:txBody>
          <a:bodyPr/>
          <a:lstStyle/>
          <a:p>
            <a:r>
              <a:rPr dirty="0"/>
              <a:t>Temporal (Giant Cell) Arteritis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292869" y="1233056"/>
            <a:ext cx="10734502" cy="5624944"/>
          </a:xfrm>
        </p:spPr>
        <p:txBody>
          <a:bodyPr>
            <a:normAutofit fontScale="92500" lnSpcReduction="20000"/>
          </a:bodyPr>
          <a:lstStyle/>
          <a:p>
            <a:endParaRPr sz="3200" dirty="0"/>
          </a:p>
          <a:p>
            <a:r>
              <a:rPr sz="3200" dirty="0"/>
              <a:t>Age &gt;50 + new headache</a:t>
            </a:r>
            <a:endParaRPr lang="en-US" sz="3200" dirty="0"/>
          </a:p>
          <a:p>
            <a:endParaRPr sz="3200" dirty="0"/>
          </a:p>
          <a:p>
            <a:r>
              <a:rPr sz="3200" dirty="0"/>
              <a:t>Jaw claudication (highly specific)</a:t>
            </a:r>
          </a:p>
          <a:p>
            <a:endParaRPr lang="en-US" sz="3200" dirty="0"/>
          </a:p>
          <a:p>
            <a:r>
              <a:rPr sz="3200" dirty="0"/>
              <a:t>Visual changes = impending blindness</a:t>
            </a:r>
          </a:p>
          <a:p>
            <a:endParaRPr lang="en-US" sz="3200" dirty="0"/>
          </a:p>
          <a:p>
            <a:r>
              <a:rPr sz="3200" dirty="0"/>
              <a:t>Elevated ESR/CRP</a:t>
            </a:r>
          </a:p>
          <a:p>
            <a:endParaRPr lang="en-US" sz="3200" dirty="0"/>
          </a:p>
          <a:p>
            <a:r>
              <a:rPr sz="3200" dirty="0"/>
              <a:t>Start high-dose steroids immediately</a:t>
            </a:r>
          </a:p>
          <a:p>
            <a:endParaRPr lang="en-US" sz="3200" dirty="0"/>
          </a:p>
          <a:p>
            <a:r>
              <a:rPr sz="3200" dirty="0"/>
              <a:t>Biopsy confirms diagnosis later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sz="4000" dirty="0"/>
              <a:t>Dermatologic &amp; Soft Tissue Emergencies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endParaRPr sz="3200" dirty="0"/>
          </a:p>
          <a:p>
            <a:r>
              <a:rPr sz="3200" dirty="0"/>
              <a:t>SJS/TEN</a:t>
            </a:r>
          </a:p>
          <a:p>
            <a:r>
              <a:rPr sz="3200" dirty="0"/>
              <a:t>Compartment Syndrome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sz="4000" b="1" dirty="0">
                <a:solidFill>
                  <a:schemeClr val="accent6">
                    <a:lumMod val="50000"/>
                  </a:schemeClr>
                </a:solidFill>
              </a:rPr>
              <a:t>Stevens-Johnson Syndrome / TEN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 (Toxic Epidermal Necrolysis)</a:t>
            </a:r>
            <a:endParaRPr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endParaRPr sz="3200" dirty="0"/>
          </a:p>
          <a:p>
            <a:r>
              <a:rPr sz="3200" dirty="0"/>
              <a:t>Drug reaction</a:t>
            </a:r>
          </a:p>
          <a:p>
            <a:r>
              <a:rPr sz="3200" dirty="0"/>
              <a:t>Mucosal erosions + epidermal sloughing (Nikolsky sign)</a:t>
            </a:r>
          </a:p>
          <a:p>
            <a:r>
              <a:rPr sz="3200" dirty="0"/>
              <a:t>Stop offending drug immediately</a:t>
            </a:r>
          </a:p>
          <a:p>
            <a:r>
              <a:rPr sz="3200" dirty="0"/>
              <a:t>ICU/Burn unit management</a:t>
            </a:r>
          </a:p>
          <a:p>
            <a:r>
              <a:rPr sz="3200" dirty="0"/>
              <a:t>High mortality with TEN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pPr algn="ctr"/>
            <a:r>
              <a:rPr dirty="0">
                <a:solidFill>
                  <a:schemeClr val="accent6">
                    <a:lumMod val="50000"/>
                  </a:schemeClr>
                </a:solidFill>
              </a:rPr>
              <a:t>Compartment Syndrome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981199" y="1668544"/>
            <a:ext cx="8680515" cy="4457620"/>
          </a:xfrm>
        </p:spPr>
        <p:txBody>
          <a:bodyPr/>
          <a:lstStyle/>
          <a:p>
            <a:endParaRPr sz="3200" dirty="0"/>
          </a:p>
          <a:p>
            <a:r>
              <a:rPr sz="3200" dirty="0"/>
              <a:t>Post-fracture or crush injury</a:t>
            </a:r>
          </a:p>
          <a:p>
            <a:r>
              <a:rPr sz="3200" dirty="0"/>
              <a:t>Severe pain with passive stretch (earliest sign)</a:t>
            </a:r>
          </a:p>
          <a:p>
            <a:r>
              <a:rPr sz="3200" dirty="0"/>
              <a:t>Tense/wooden compartment</a:t>
            </a:r>
          </a:p>
          <a:p>
            <a:r>
              <a:rPr sz="3200" dirty="0"/>
              <a:t>Late: </a:t>
            </a:r>
            <a:r>
              <a:rPr lang="en-US" sz="3200" dirty="0"/>
              <a:t>Paresthesia</a:t>
            </a:r>
            <a:r>
              <a:rPr sz="3200" dirty="0"/>
              <a:t>, pulselessness</a:t>
            </a:r>
          </a:p>
          <a:p>
            <a:r>
              <a:rPr sz="3200" dirty="0"/>
              <a:t>Emergent fasciotomy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887" y="16033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sz="5400" dirty="0">
                <a:solidFill>
                  <a:schemeClr val="accent6">
                    <a:lumMod val="50000"/>
                  </a:schemeClr>
                </a:solidFill>
              </a:rPr>
              <a:t>Metabolic &amp; Endocrine Crashes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endParaRPr sz="3200" dirty="0"/>
          </a:p>
          <a:p>
            <a:r>
              <a:rPr sz="3200" dirty="0"/>
              <a:t>DKA</a:t>
            </a:r>
          </a:p>
          <a:p>
            <a:r>
              <a:rPr sz="3200" dirty="0"/>
              <a:t>Thyroid Storm</a:t>
            </a:r>
          </a:p>
          <a:p>
            <a:r>
              <a:rPr sz="3200" dirty="0"/>
              <a:t>Adrenal Crisis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r>
              <a:rPr dirty="0"/>
              <a:t>Diabetic Ketoacidosis (DKA)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981200" y="1600201"/>
            <a:ext cx="8229600" cy="4525963"/>
          </a:xfrm>
        </p:spPr>
        <p:txBody>
          <a:bodyPr>
            <a:normAutofit/>
          </a:bodyPr>
          <a:lstStyle/>
          <a:p>
            <a:endParaRPr sz="3200" dirty="0"/>
          </a:p>
          <a:p>
            <a:r>
              <a:rPr sz="3200" dirty="0"/>
              <a:t>Polyuria, polydipsia, abdominal pain</a:t>
            </a:r>
          </a:p>
          <a:p>
            <a:r>
              <a:rPr sz="3200" dirty="0"/>
              <a:t>Kussmaul respirations</a:t>
            </a:r>
          </a:p>
          <a:p>
            <a:r>
              <a:rPr sz="3200" dirty="0"/>
              <a:t>Fluids FIRST</a:t>
            </a:r>
          </a:p>
          <a:p>
            <a:r>
              <a:rPr sz="3200" dirty="0"/>
              <a:t>Insulin drip</a:t>
            </a:r>
          </a:p>
          <a:p>
            <a:r>
              <a:rPr sz="3200" dirty="0"/>
              <a:t>Check &amp; replace potassium before insulin if low</a:t>
            </a:r>
            <a:endParaRPr lang="en-US" sz="3200" dirty="0"/>
          </a:p>
          <a:p>
            <a:r>
              <a:rPr lang="en-US" sz="3200" dirty="0"/>
              <a:t>Check Magnesium. Often mirrors K+</a:t>
            </a:r>
            <a:endParaRPr sz="3200" dirty="0"/>
          </a:p>
          <a:p>
            <a:r>
              <a:rPr sz="3200" dirty="0"/>
              <a:t>Identify and treat trigger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r>
              <a:rPr dirty="0"/>
              <a:t>Thyroid Storm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981200" y="1600201"/>
            <a:ext cx="8229600" cy="4525963"/>
          </a:xfrm>
        </p:spPr>
        <p:txBody>
          <a:bodyPr>
            <a:normAutofit/>
          </a:bodyPr>
          <a:lstStyle/>
          <a:p>
            <a:endParaRPr sz="3200" dirty="0"/>
          </a:p>
          <a:p>
            <a:r>
              <a:rPr sz="3200" dirty="0"/>
              <a:t>Hyperthermia, tachycardia, AMS, GI distress</a:t>
            </a:r>
          </a:p>
          <a:p>
            <a:r>
              <a:rPr sz="3200" dirty="0"/>
              <a:t>Therapy Sequence:</a:t>
            </a:r>
          </a:p>
          <a:p>
            <a:pPr lvl="1"/>
            <a:r>
              <a:rPr sz="2800" dirty="0"/>
              <a:t>Beta-blocker</a:t>
            </a:r>
          </a:p>
          <a:p>
            <a:pPr lvl="1"/>
            <a:r>
              <a:rPr sz="2800" dirty="0" err="1"/>
              <a:t>Thionamide</a:t>
            </a:r>
            <a:r>
              <a:rPr sz="2800" dirty="0"/>
              <a:t> (PTU/Methimazole)</a:t>
            </a:r>
            <a:endParaRPr lang="en-US" sz="2800" dirty="0"/>
          </a:p>
          <a:p>
            <a:pPr lvl="1"/>
            <a:r>
              <a:rPr sz="3200" dirty="0"/>
              <a:t>Iodine (1 hour later)</a:t>
            </a:r>
            <a:endParaRPr lang="en-US" sz="3200" dirty="0"/>
          </a:p>
          <a:p>
            <a:pPr lvl="1"/>
            <a:r>
              <a:rPr sz="3200" dirty="0"/>
              <a:t>Glucocorticoids</a:t>
            </a:r>
          </a:p>
          <a:p>
            <a:r>
              <a:rPr sz="3200" dirty="0"/>
              <a:t>Treat underlying trigger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r>
              <a:rPr dirty="0">
                <a:solidFill>
                  <a:schemeClr val="accent6">
                    <a:lumMod val="50000"/>
                  </a:schemeClr>
                </a:solidFill>
              </a:rPr>
              <a:t>Adrenal Crisis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980441" y="1166018"/>
            <a:ext cx="8229600" cy="4525963"/>
          </a:xfrm>
        </p:spPr>
        <p:txBody>
          <a:bodyPr>
            <a:normAutofit lnSpcReduction="10000"/>
          </a:bodyPr>
          <a:lstStyle/>
          <a:p>
            <a:endParaRPr sz="3200" dirty="0"/>
          </a:p>
          <a:p>
            <a:r>
              <a:rPr sz="3200" dirty="0"/>
              <a:t>Hypotension refractory to fluids</a:t>
            </a:r>
          </a:p>
          <a:p>
            <a:r>
              <a:rPr sz="3200" dirty="0"/>
              <a:t>Hyponatremia, hyperkalemia</a:t>
            </a:r>
            <a:r>
              <a:rPr lang="en-US" sz="3200" dirty="0"/>
              <a:t> (Check Mg)</a:t>
            </a:r>
            <a:endParaRPr sz="3200" dirty="0"/>
          </a:p>
          <a:p>
            <a:r>
              <a:rPr sz="3200" dirty="0"/>
              <a:t>Risk: Chronic steroid use or adrenal insufficiency</a:t>
            </a:r>
          </a:p>
          <a:p>
            <a:r>
              <a:rPr sz="3200" dirty="0"/>
              <a:t>Treatment: IV Hydrocortisone 100mg + fluids</a:t>
            </a:r>
          </a:p>
          <a:p>
            <a:r>
              <a:rPr sz="3200" dirty="0"/>
              <a:t>Do NOT wait for labs</a:t>
            </a:r>
            <a:r>
              <a:rPr lang="en-US" sz="3200" dirty="0"/>
              <a:t>…</a:t>
            </a:r>
          </a:p>
          <a:p>
            <a:pPr lvl="1"/>
            <a:r>
              <a:rPr lang="en-US" sz="2800" dirty="0"/>
              <a:t>Ross says wait for labs, just not the crazy specific ones I don’t understand…</a:t>
            </a:r>
            <a:endParaRPr sz="28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r>
              <a:rPr dirty="0">
                <a:solidFill>
                  <a:schemeClr val="accent6">
                    <a:lumMod val="50000"/>
                  </a:schemeClr>
                </a:solidFill>
              </a:rPr>
              <a:t>Electrolyte, Neuro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endParaRPr sz="3200" dirty="0"/>
          </a:p>
          <a:p>
            <a:r>
              <a:rPr sz="3200" dirty="0"/>
              <a:t>Hyperkalemia</a:t>
            </a:r>
          </a:p>
          <a:p>
            <a:r>
              <a:rPr sz="3200" dirty="0"/>
              <a:t>Meningitis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r>
              <a:rPr dirty="0"/>
              <a:t>The Dangerous Groin and Back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endParaRPr sz="3200" dirty="0"/>
          </a:p>
          <a:p>
            <a:r>
              <a:rPr sz="3200" dirty="0"/>
              <a:t>Fournier's Gangrene</a:t>
            </a:r>
          </a:p>
          <a:p>
            <a:r>
              <a:rPr sz="3200" dirty="0"/>
              <a:t>Cauda Equina Syndrome (CES)</a:t>
            </a:r>
          </a:p>
          <a:p>
            <a:r>
              <a:rPr sz="3200" dirty="0"/>
              <a:t>Spinal Epidural Abscess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r>
              <a:rPr dirty="0"/>
              <a:t>Hyperkalemia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981200" y="1600201"/>
            <a:ext cx="8229600" cy="4525963"/>
          </a:xfrm>
        </p:spPr>
        <p:txBody>
          <a:bodyPr>
            <a:normAutofit lnSpcReduction="10000"/>
          </a:bodyPr>
          <a:lstStyle/>
          <a:p>
            <a:endParaRPr sz="3200" dirty="0"/>
          </a:p>
          <a:p>
            <a:r>
              <a:rPr sz="3200" dirty="0"/>
              <a:t>ECG changes: Peaked T waves, widened QRS, sine wave</a:t>
            </a:r>
          </a:p>
          <a:p>
            <a:r>
              <a:rPr sz="3200" dirty="0"/>
              <a:t>IV Calcium (cardiac stabilization)</a:t>
            </a:r>
          </a:p>
          <a:p>
            <a:r>
              <a:rPr sz="3200" dirty="0"/>
              <a:t>Insulin + D50 (shift K+)</a:t>
            </a:r>
          </a:p>
          <a:p>
            <a:r>
              <a:rPr sz="3200" dirty="0"/>
              <a:t>Albuterol nebs</a:t>
            </a:r>
          </a:p>
          <a:p>
            <a:r>
              <a:rPr sz="3200" dirty="0"/>
              <a:t>Removal: Diuretics, Kayexalate, Dialysis</a:t>
            </a:r>
          </a:p>
          <a:p>
            <a:r>
              <a:rPr sz="3200" dirty="0"/>
              <a:t>Continuous ECG monitoring</a:t>
            </a:r>
            <a:endParaRPr lang="en-US" sz="3200" dirty="0"/>
          </a:p>
          <a:p>
            <a:r>
              <a:rPr lang="en-US" sz="3200" dirty="0"/>
              <a:t>Check Magnesium…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r>
              <a:rPr dirty="0"/>
              <a:t>Meningitis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endParaRPr sz="3200" dirty="0"/>
          </a:p>
          <a:p>
            <a:r>
              <a:rPr sz="3200" dirty="0"/>
              <a:t>Fever, neck stiffness, altered mental status</a:t>
            </a:r>
            <a:endParaRPr lang="en-US" sz="3200" dirty="0"/>
          </a:p>
          <a:p>
            <a:r>
              <a:rPr lang="en-US" sz="3200" dirty="0"/>
              <a:t>Has it been more than 3 days?</a:t>
            </a:r>
          </a:p>
          <a:p>
            <a:pPr lvl="1"/>
            <a:r>
              <a:rPr lang="en-US" sz="2800" dirty="0"/>
              <a:t>If they are alive, It’s not Bacterial</a:t>
            </a:r>
            <a:endParaRPr sz="2800" dirty="0"/>
          </a:p>
          <a:p>
            <a:r>
              <a:rPr sz="3200" dirty="0"/>
              <a:t>Blood cultures</a:t>
            </a:r>
          </a:p>
          <a:p>
            <a:r>
              <a:rPr sz="3200" dirty="0"/>
              <a:t>Empiric IV antibiotics ± dexamethasone</a:t>
            </a:r>
          </a:p>
          <a:p>
            <a:r>
              <a:rPr sz="3200" dirty="0"/>
              <a:t>Do not delay antibiotics for LP</a:t>
            </a:r>
          </a:p>
          <a:p>
            <a:r>
              <a:rPr sz="3200" dirty="0"/>
              <a:t>Add Listeria coverage if immunocompromised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8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9" tmFilter="0, 0; 0.125,0.2665; 0.25,0.4; 0.375,0.465; 0.5,0.5;  0.625,0.535; 0.75,0.6; 0.875,0.7335; 1,1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4" tmFilter="0, 0; 0.125,0.2665; 0.25,0.4; 0.375,0.465; 0.5,0.5;  0.625,0.535; 0.75,0.6; 0.875,0.7335; 1,1">
                                          <p:stCondLst>
                                            <p:cond delay="49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2" tmFilter="0, 0; 0.125,0.2665; 0.25,0.4; 0.375,0.465; 0.5,0.5;  0.625,0.535; 0.75,0.6; 0.875,0.7335; 1,1">
                                          <p:stCondLst>
                                            <p:cond delay="6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0">
                                          <p:stCondLst>
                                            <p:cond delay="24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62" decel="50000">
                                          <p:stCondLst>
                                            <p:cond delay="25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0">
                                          <p:stCondLst>
                                            <p:cond delay="49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62" decel="50000">
                                          <p:stCondLst>
                                            <p:cond delay="50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0">
                                          <p:stCondLst>
                                            <p:cond delay="61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62" decel="50000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0">
                                          <p:stCondLst>
                                            <p:cond delay="67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62" decel="50000">
                                          <p:stCondLst>
                                            <p:cond delay="68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68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4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49" tmFilter="0, 0; 0.125,0.2665; 0.25,0.4; 0.375,0.465; 0.5,0.5;  0.625,0.535; 0.75,0.6; 0.875,0.7335; 1,1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24" tmFilter="0, 0; 0.125,0.2665; 0.25,0.4; 0.375,0.465; 0.5,0.5;  0.625,0.535; 0.75,0.6; 0.875,0.7335; 1,1">
                                          <p:stCondLst>
                                            <p:cond delay="49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2" tmFilter="0, 0; 0.125,0.2665; 0.25,0.4; 0.375,0.465; 0.5,0.5;  0.625,0.535; 0.75,0.6; 0.875,0.7335; 1,1">
                                          <p:stCondLst>
                                            <p:cond delay="6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10">
                                          <p:stCondLst>
                                            <p:cond delay="24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62" decel="50000">
                                          <p:stCondLst>
                                            <p:cond delay="25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0">
                                          <p:stCondLst>
                                            <p:cond delay="49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62" decel="50000">
                                          <p:stCondLst>
                                            <p:cond delay="50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0">
                                          <p:stCondLst>
                                            <p:cond delay="61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62" decel="50000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10">
                                          <p:stCondLst>
                                            <p:cond delay="67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62" decel="50000">
                                          <p:stCondLst>
                                            <p:cond delay="68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68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4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49" tmFilter="0, 0; 0.125,0.2665; 0.25,0.4; 0.375,0.465; 0.5,0.5;  0.625,0.535; 0.75,0.6; 0.875,0.7335; 1,1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24" tmFilter="0, 0; 0.125,0.2665; 0.25,0.4; 0.375,0.465; 0.5,0.5;  0.625,0.535; 0.75,0.6; 0.875,0.7335; 1,1">
                                          <p:stCondLst>
                                            <p:cond delay="49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2" tmFilter="0, 0; 0.125,0.2665; 0.25,0.4; 0.375,0.465; 0.5,0.5;  0.625,0.535; 0.75,0.6; 0.875,0.7335; 1,1">
                                          <p:stCondLst>
                                            <p:cond delay="6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10">
                                          <p:stCondLst>
                                            <p:cond delay="24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62" decel="50000">
                                          <p:stCondLst>
                                            <p:cond delay="25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0">
                                          <p:stCondLst>
                                            <p:cond delay="49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62" decel="50000">
                                          <p:stCondLst>
                                            <p:cond delay="50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10">
                                          <p:stCondLst>
                                            <p:cond delay="61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62" decel="50000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0">
                                          <p:stCondLst>
                                            <p:cond delay="67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62" decel="50000">
                                          <p:stCondLst>
                                            <p:cond delay="68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68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4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49" tmFilter="0, 0; 0.125,0.2665; 0.25,0.4; 0.375,0.465; 0.5,0.5;  0.625,0.535; 0.75,0.6; 0.875,0.7335; 1,1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24" tmFilter="0, 0; 0.125,0.2665; 0.25,0.4; 0.375,0.465; 0.5,0.5;  0.625,0.535; 0.75,0.6; 0.875,0.7335; 1,1">
                                          <p:stCondLst>
                                            <p:cond delay="49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2" tmFilter="0, 0; 0.125,0.2665; 0.25,0.4; 0.375,0.465; 0.5,0.5;  0.625,0.535; 0.75,0.6; 0.875,0.7335; 1,1">
                                          <p:stCondLst>
                                            <p:cond delay="6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10">
                                          <p:stCondLst>
                                            <p:cond delay="24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62" decel="50000">
                                          <p:stCondLst>
                                            <p:cond delay="25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10">
                                          <p:stCondLst>
                                            <p:cond delay="49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62" decel="50000">
                                          <p:stCondLst>
                                            <p:cond delay="50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10">
                                          <p:stCondLst>
                                            <p:cond delay="61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62" decel="50000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10">
                                          <p:stCondLst>
                                            <p:cond delay="67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62" decel="50000">
                                          <p:stCondLst>
                                            <p:cond delay="68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2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68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4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49" tmFilter="0, 0; 0.125,0.2665; 0.25,0.4; 0.375,0.465; 0.5,0.5;  0.625,0.535; 0.75,0.6; 0.875,0.7335; 1,1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24" tmFilter="0, 0; 0.125,0.2665; 0.25,0.4; 0.375,0.465; 0.5,0.5;  0.625,0.535; 0.75,0.6; 0.875,0.7335; 1,1">
                                          <p:stCondLst>
                                            <p:cond delay="49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2" tmFilter="0, 0; 0.125,0.2665; 0.25,0.4; 0.375,0.465; 0.5,0.5;  0.625,0.535; 0.75,0.6; 0.875,0.7335; 1,1">
                                          <p:stCondLst>
                                            <p:cond delay="6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10">
                                          <p:stCondLst>
                                            <p:cond delay="24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62" decel="50000">
                                          <p:stCondLst>
                                            <p:cond delay="25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10">
                                          <p:stCondLst>
                                            <p:cond delay="49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62" decel="50000">
                                          <p:stCondLst>
                                            <p:cond delay="50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10">
                                          <p:stCondLst>
                                            <p:cond delay="61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62" decel="50000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10">
                                          <p:stCondLst>
                                            <p:cond delay="67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62" decel="50000">
                                          <p:stCondLst>
                                            <p:cond delay="68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2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68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4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49" tmFilter="0, 0; 0.125,0.2665; 0.25,0.4; 0.375,0.465; 0.5,0.5;  0.625,0.535; 0.75,0.6; 0.875,0.7335; 1,1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24" tmFilter="0, 0; 0.125,0.2665; 0.25,0.4; 0.375,0.465; 0.5,0.5;  0.625,0.535; 0.75,0.6; 0.875,0.7335; 1,1">
                                          <p:stCondLst>
                                            <p:cond delay="49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2" tmFilter="0, 0; 0.125,0.2665; 0.25,0.4; 0.375,0.465; 0.5,0.5;  0.625,0.535; 0.75,0.6; 0.875,0.7335; 1,1">
                                          <p:stCondLst>
                                            <p:cond delay="6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10">
                                          <p:stCondLst>
                                            <p:cond delay="24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62" decel="50000">
                                          <p:stCondLst>
                                            <p:cond delay="25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10">
                                          <p:stCondLst>
                                            <p:cond delay="49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62" decel="50000">
                                          <p:stCondLst>
                                            <p:cond delay="50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10">
                                          <p:stCondLst>
                                            <p:cond delay="61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62" decel="50000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10">
                                          <p:stCondLst>
                                            <p:cond delay="67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62" decel="50000">
                                          <p:stCondLst>
                                            <p:cond delay="68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2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68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4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49" tmFilter="0, 0; 0.125,0.2665; 0.25,0.4; 0.375,0.465; 0.5,0.5;  0.625,0.535; 0.75,0.6; 0.875,0.7335; 1,1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24" tmFilter="0, 0; 0.125,0.2665; 0.25,0.4; 0.375,0.465; 0.5,0.5;  0.625,0.535; 0.75,0.6; 0.875,0.7335; 1,1">
                                          <p:stCondLst>
                                            <p:cond delay="49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2" tmFilter="0, 0; 0.125,0.2665; 0.25,0.4; 0.375,0.465; 0.5,0.5;  0.625,0.535; 0.75,0.6; 0.875,0.7335; 1,1">
                                          <p:stCondLst>
                                            <p:cond delay="6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10">
                                          <p:stCondLst>
                                            <p:cond delay="24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62" decel="50000">
                                          <p:stCondLst>
                                            <p:cond delay="25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10">
                                          <p:stCondLst>
                                            <p:cond delay="49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62" decel="50000">
                                          <p:stCondLst>
                                            <p:cond delay="50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10">
                                          <p:stCondLst>
                                            <p:cond delay="61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62" decel="50000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10">
                                          <p:stCondLst>
                                            <p:cond delay="67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62" decel="50000">
                                          <p:stCondLst>
                                            <p:cond delay="68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r>
              <a:rPr dirty="0"/>
              <a:t>Closing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981200" y="1600201"/>
            <a:ext cx="8229600" cy="4525963"/>
          </a:xfrm>
        </p:spPr>
        <p:txBody>
          <a:bodyPr>
            <a:noAutofit/>
          </a:bodyPr>
          <a:lstStyle/>
          <a:p>
            <a:endParaRPr sz="4000" dirty="0"/>
          </a:p>
          <a:p>
            <a:r>
              <a:rPr sz="4000" dirty="0"/>
              <a:t>Recognize the RED FLAGS</a:t>
            </a:r>
          </a:p>
          <a:p>
            <a:pPr lvl="1"/>
            <a:r>
              <a:rPr sz="3600" dirty="0"/>
              <a:t>Pain out of proportion</a:t>
            </a:r>
            <a:endParaRPr lang="en-US" sz="3600" dirty="0"/>
          </a:p>
          <a:p>
            <a:pPr lvl="1"/>
            <a:r>
              <a:rPr sz="3600" dirty="0"/>
              <a:t>Saddle anesthesia </a:t>
            </a:r>
            <a:endParaRPr lang="en-US" sz="3600" dirty="0"/>
          </a:p>
          <a:p>
            <a:pPr lvl="1"/>
            <a:r>
              <a:rPr sz="3600" dirty="0"/>
              <a:t>Rash + mucosal sloughing → SJS/TEN</a:t>
            </a:r>
          </a:p>
          <a:p>
            <a:r>
              <a:rPr sz="4000" dirty="0"/>
              <a:t>If the patient looks sick, assume they are sick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r>
              <a:rPr dirty="0"/>
              <a:t>Fournier's Gangrene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88422" y="1363287"/>
            <a:ext cx="9942022" cy="476287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sz="3200" dirty="0"/>
          </a:p>
          <a:p>
            <a:r>
              <a:rPr sz="3200" dirty="0"/>
              <a:t>Necrotizing fasciitis of the perineum – Surgical Emergency</a:t>
            </a:r>
            <a:endParaRPr lang="en-US" sz="3200" dirty="0"/>
          </a:p>
          <a:p>
            <a:endParaRPr sz="3200" dirty="0"/>
          </a:p>
          <a:p>
            <a:pPr lvl="1"/>
            <a:r>
              <a:rPr sz="2800" dirty="0"/>
              <a:t>Triad: Perineal pain, swelling, systemic toxicity</a:t>
            </a:r>
            <a:endParaRPr lang="en-US" sz="2800" dirty="0"/>
          </a:p>
          <a:p>
            <a:pPr lvl="1"/>
            <a:endParaRPr sz="2800" dirty="0"/>
          </a:p>
          <a:p>
            <a:pPr lvl="1"/>
            <a:r>
              <a:rPr sz="2800" dirty="0"/>
              <a:t>Pain out of proportion; crepitus is late sign</a:t>
            </a:r>
          </a:p>
          <a:p>
            <a:pPr lvl="1"/>
            <a:endParaRPr lang="en-US" sz="2800" dirty="0"/>
          </a:p>
          <a:p>
            <a:pPr lvl="1"/>
            <a:r>
              <a:rPr sz="2800" dirty="0"/>
              <a:t>Risk: Diabetes, immunocompromised, alcoholism</a:t>
            </a:r>
          </a:p>
          <a:p>
            <a:pPr lvl="1"/>
            <a:endParaRPr lang="en-US" sz="2800" dirty="0"/>
          </a:p>
          <a:p>
            <a:pPr lvl="1"/>
            <a:r>
              <a:rPr sz="2800" dirty="0"/>
              <a:t>Management: Emergent surgical debridement + IV</a:t>
            </a:r>
            <a:r>
              <a:rPr lang="en-US" sz="2800" dirty="0"/>
              <a:t> </a:t>
            </a:r>
            <a:r>
              <a:rPr sz="2800" dirty="0"/>
              <a:t>antibiotics</a:t>
            </a:r>
          </a:p>
          <a:p>
            <a:pPr lvl="1"/>
            <a:endParaRPr lang="en-US" sz="2800" dirty="0"/>
          </a:p>
          <a:p>
            <a:pPr lvl="1"/>
            <a:r>
              <a:rPr sz="2800" dirty="0"/>
              <a:t>Disposition: ICU, serial debridement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9E28D-3A6F-1678-4419-620657D6B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09910"/>
            <a:ext cx="10515600" cy="1325563"/>
          </a:xfrm>
        </p:spPr>
        <p:txBody>
          <a:bodyPr>
            <a:normAutofit/>
          </a:bodyPr>
          <a:lstStyle/>
          <a:p>
            <a:pPr lvl="0"/>
            <a:r>
              <a:rPr lang="en-US" sz="3600" kern="100" dirty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Cauda Equina Syndrome (CES)</a:t>
            </a:r>
            <a:endParaRPr lang="en-US" sz="8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06F50-0E3C-B1E8-CDB7-3A5F69539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lvl="0"/>
            <a: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Presentation</a:t>
            </a:r>
          </a:p>
          <a:p>
            <a:pPr lvl="1"/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Severe low back pain.</a:t>
            </a:r>
          </a:p>
          <a:p>
            <a:pPr lvl="1"/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Saddle anesthesia (perineal numbness).</a:t>
            </a:r>
          </a:p>
          <a:p>
            <a:pPr lvl="1"/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Bowel/Bladder dysfunction (retention/incontinence).</a:t>
            </a:r>
          </a:p>
          <a:p>
            <a:pPr lvl="1"/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Urinary retention (e.g., 800cc on catheterization).</a:t>
            </a:r>
          </a:p>
          <a:p>
            <a:pPr lvl="1"/>
            <a:endParaRPr 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Workup: Urgent MRI lumbar spine.</a:t>
            </a:r>
          </a:p>
          <a:p>
            <a:endParaRPr lang="en-US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Treatment: Neurosurgical decompression.</a:t>
            </a:r>
          </a:p>
        </p:txBody>
      </p:sp>
    </p:spTree>
    <p:extLst>
      <p:ext uri="{BB962C8B-B14F-4D97-AF65-F5344CB8AC3E}">
        <p14:creationId xmlns:p14="http://schemas.microsoft.com/office/powerpoint/2010/main" val="34865009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DD04BA7-4C00-7E5A-5BDC-8FFD8CE6E4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172" y="0"/>
            <a:ext cx="59672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7470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210800" cy="1417638"/>
          </a:xfrm>
        </p:spPr>
        <p:txBody>
          <a:bodyPr/>
          <a:lstStyle/>
          <a:p>
            <a:r>
              <a:rPr dirty="0">
                <a:solidFill>
                  <a:schemeClr val="accent6">
                    <a:lumMod val="50000"/>
                  </a:schemeClr>
                </a:solidFill>
              </a:rPr>
              <a:t>Spinal Epidural Abscess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414832" y="1600201"/>
            <a:ext cx="8425992" cy="5168244"/>
          </a:xfrm>
        </p:spPr>
        <p:txBody>
          <a:bodyPr/>
          <a:lstStyle/>
          <a:p>
            <a:r>
              <a:rPr sz="3200" dirty="0"/>
              <a:t>Back pain + fever + neurologic deficit (late finding)</a:t>
            </a:r>
            <a:endParaRPr lang="en-US" sz="3200" dirty="0"/>
          </a:p>
          <a:p>
            <a:r>
              <a:rPr lang="en-US" sz="3200" dirty="0"/>
              <a:t>Pain out of proportion</a:t>
            </a:r>
            <a:endParaRPr sz="3200" dirty="0"/>
          </a:p>
          <a:p>
            <a:r>
              <a:rPr sz="3200" dirty="0"/>
              <a:t>Risk: IVDU, recent spinal procedures</a:t>
            </a:r>
          </a:p>
          <a:p>
            <a:r>
              <a:rPr sz="3200" dirty="0"/>
              <a:t>MRI diagnostic</a:t>
            </a:r>
          </a:p>
          <a:p>
            <a:r>
              <a:rPr sz="3200" dirty="0"/>
              <a:t>Blood cultures + IV antibiotics</a:t>
            </a:r>
          </a:p>
          <a:p>
            <a:r>
              <a:rPr sz="3200" dirty="0"/>
              <a:t>Surgical drainage if deficit or sepsis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5A2CD81-C8C1-7F90-906F-F91F33BF20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73778" y="-19309"/>
            <a:ext cx="7451422" cy="681938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9990815-7AEA-EF3D-075E-49D7D2FFDF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4730" y="-38617"/>
            <a:ext cx="59672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1612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32728-DFAD-22D3-EDD1-CB901E511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Advice #7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391CA-BB24-1460-2843-BCAE94C66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Anxiety</a:t>
            </a:r>
          </a:p>
          <a:p>
            <a:pPr lvl="1"/>
            <a:r>
              <a:rPr lang="en-US" dirty="0"/>
              <a:t>Sleep </a:t>
            </a:r>
          </a:p>
          <a:p>
            <a:pPr lvl="1"/>
            <a:r>
              <a:rPr lang="en-US" dirty="0"/>
              <a:t>ETOH</a:t>
            </a:r>
          </a:p>
          <a:p>
            <a:pPr lvl="1"/>
            <a:r>
              <a:rPr lang="en-US" dirty="0"/>
              <a:t>Drugs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039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r>
              <a:rPr dirty="0"/>
              <a:t>Joint and Vascular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endParaRPr sz="3200" dirty="0"/>
          </a:p>
          <a:p>
            <a:r>
              <a:rPr sz="3200" dirty="0"/>
              <a:t>Septic Arthritis vs Crystal Arthropathy</a:t>
            </a:r>
          </a:p>
          <a:p>
            <a:r>
              <a:rPr sz="3200" dirty="0"/>
              <a:t>Temporal (Giant Cell) Arteritis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566</Words>
  <Application>Microsoft Office PowerPoint</Application>
  <PresentationFormat>Widescreen</PresentationFormat>
  <Paragraphs>152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Clinical Emergencies:   Some other stuff</vt:lpstr>
      <vt:lpstr>The Dangerous Groin and Back</vt:lpstr>
      <vt:lpstr>Fournier's Gangrene</vt:lpstr>
      <vt:lpstr>Cauda Equina Syndrome (CES)</vt:lpstr>
      <vt:lpstr>PowerPoint Presentation</vt:lpstr>
      <vt:lpstr>Spinal Epidural Abscess</vt:lpstr>
      <vt:lpstr>PowerPoint Presentation</vt:lpstr>
      <vt:lpstr>Advice #7</vt:lpstr>
      <vt:lpstr>Joint and Vascular</vt:lpstr>
      <vt:lpstr>Septic Arthritis</vt:lpstr>
      <vt:lpstr>Temporal (Giant Cell) Arteritis</vt:lpstr>
      <vt:lpstr>Dermatologic &amp; Soft Tissue Emergencies</vt:lpstr>
      <vt:lpstr>Stevens-Johnson Syndrome / TEN (Toxic Epidermal Necrolysis)</vt:lpstr>
      <vt:lpstr>Compartment Syndrome</vt:lpstr>
      <vt:lpstr>Metabolic &amp; Endocrine Crashes</vt:lpstr>
      <vt:lpstr>Diabetic Ketoacidosis (DKA)</vt:lpstr>
      <vt:lpstr>Thyroid Storm</vt:lpstr>
      <vt:lpstr>Adrenal Crisis</vt:lpstr>
      <vt:lpstr>Electrolyte, Neuro</vt:lpstr>
      <vt:lpstr>Hyperkalemia</vt:lpstr>
      <vt:lpstr>Meningitis</vt:lpstr>
      <vt:lpstr>Closing 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Ross Klein</dc:creator>
  <cp:lastModifiedBy>Ross Klein</cp:lastModifiedBy>
  <cp:revision>8</cp:revision>
  <dcterms:created xsi:type="dcterms:W3CDTF">2026-03-05T05:31:00Z</dcterms:created>
  <dcterms:modified xsi:type="dcterms:W3CDTF">2026-03-10T20:22:21Z</dcterms:modified>
</cp:coreProperties>
</file>